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Roboto"/>
      <p:regular r:id="rId39"/>
      <p:bold r:id="rId40"/>
      <p:italic r:id="rId41"/>
      <p:boldItalic r:id="rId42"/>
    </p:embeddedFont>
    <p:embeddedFont>
      <p:font typeface="Nunito"/>
      <p:regular r:id="rId43"/>
      <p:bold r:id="rId44"/>
      <p:italic r:id="rId45"/>
      <p:boldItalic r:id="rId46"/>
    </p:embeddedFont>
    <p:embeddedFont>
      <p:font typeface="Montserrat"/>
      <p:regular r:id="rId47"/>
      <p:bold r:id="rId48"/>
      <p:italic r:id="rId49"/>
      <p:boldItalic r:id="rId50"/>
    </p:embeddedFont>
    <p:embeddedFont>
      <p:font typeface="Lato"/>
      <p:regular r:id="rId51"/>
      <p:bold r:id="rId52"/>
      <p:italic r:id="rId53"/>
      <p:boldItalic r:id="rId54"/>
    </p:embeddedFont>
    <p:embeddedFont>
      <p:font typeface="Maven Pro"/>
      <p:regular r:id="rId55"/>
      <p:bold r:id="rId56"/>
    </p:embeddedFont>
    <p:embeddedFont>
      <p:font typeface="Average"/>
      <p:regular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0FA348-3811-4979-8175-52E8DD5103E6}">
  <a:tblStyle styleId="{2C0FA348-3811-4979-8175-52E8DD5103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oboto-regular.fntdata"/><Relationship Id="rId38" Type="http://schemas.openxmlformats.org/officeDocument/2006/relationships/slide" Target="slides/slide31.xml"/><Relationship Id="rId61" Type="http://schemas.openxmlformats.org/officeDocument/2006/relationships/font" Target="fonts/RobotoMon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RobotoMono-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ato-regular.fntdata"/><Relationship Id="rId50" Type="http://schemas.openxmlformats.org/officeDocument/2006/relationships/font" Target="fonts/Montserrat-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4.xml"/><Relationship Id="rId55" Type="http://schemas.openxmlformats.org/officeDocument/2006/relationships/font" Target="fonts/MavenPro-regular.fntdata"/><Relationship Id="rId10" Type="http://schemas.openxmlformats.org/officeDocument/2006/relationships/slide" Target="slides/slide3.xml"/><Relationship Id="rId54" Type="http://schemas.openxmlformats.org/officeDocument/2006/relationships/font" Target="fonts/Lato-boldItalic.fntdata"/><Relationship Id="rId13" Type="http://schemas.openxmlformats.org/officeDocument/2006/relationships/slide" Target="slides/slide6.xml"/><Relationship Id="rId57" Type="http://schemas.openxmlformats.org/officeDocument/2006/relationships/font" Target="fonts/Average-regular.fntdata"/><Relationship Id="rId12" Type="http://schemas.openxmlformats.org/officeDocument/2006/relationships/slide" Target="slides/slide5.xml"/><Relationship Id="rId56" Type="http://schemas.openxmlformats.org/officeDocument/2006/relationships/font" Target="fonts/MavenPro-bold.fntdata"/><Relationship Id="rId15" Type="http://schemas.openxmlformats.org/officeDocument/2006/relationships/slide" Target="slides/slide8.xml"/><Relationship Id="rId59" Type="http://schemas.openxmlformats.org/officeDocument/2006/relationships/font" Target="fonts/RobotoMono-bold.fntdata"/><Relationship Id="rId14" Type="http://schemas.openxmlformats.org/officeDocument/2006/relationships/slide" Target="slides/slide7.xml"/><Relationship Id="rId58" Type="http://schemas.openxmlformats.org/officeDocument/2006/relationships/font" Target="fonts/RobotoMono-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28815b7c2f_3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28815b7c2f_3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4505741f9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4505741f9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4505741f94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4505741f94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4505741f94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4505741f94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4505741f9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4505741f9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4505741f94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4505741f94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4505741f94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4505741f94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4505741f94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4505741f94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4505741f94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4505741f94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4505741f94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4505741f94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4505741f94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4505741f9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28815b7c2f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28815b7c2f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4505741f94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4505741f94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4505741f94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4505741f94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4505741f94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4505741f94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24b90b9e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24b90b9e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24b90b9e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24b90b9e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24b90b9e3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24b90b9e3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24b90b9e3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24b90b9e3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24b90b9e3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24b90b9e3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4505741f9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4505741f9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505741f9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4505741f9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28815b7c2f_3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28815b7c2f_3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09a0a0f472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09a0a0f472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28815b7c2f_3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28815b7c2f_3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09a0a0f47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09a0a0f47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09a0a0f47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09a0a0f47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24b90b9e3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24b90b9e3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28815b7c2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28815b7c2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28815b7c2f_3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28815b7c2f_3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28815b7c2f_3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28815b7c2f_3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7" name="Shape 277"/>
        <p:cNvGrpSpPr/>
        <p:nvPr/>
      </p:nvGrpSpPr>
      <p:grpSpPr>
        <a:xfrm>
          <a:off x="0" y="0"/>
          <a:ext cx="0" cy="0"/>
          <a:chOff x="0" y="0"/>
          <a:chExt cx="0" cy="0"/>
        </a:xfrm>
      </p:grpSpPr>
      <p:pic>
        <p:nvPicPr>
          <p:cNvPr descr="offset_comp_406605.jpg" id="278" name="Google Shape;278;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279" name="Google Shape;279;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280" name="Google Shape;280;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1" name="Google Shape;281;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282" name="Google Shape;28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
        <p:nvSpPr>
          <p:cNvPr id="283" name="Google Shape;283;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5" name="Shape 285"/>
        <p:cNvGrpSpPr/>
        <p:nvPr/>
      </p:nvGrpSpPr>
      <p:grpSpPr>
        <a:xfrm>
          <a:off x="0" y="0"/>
          <a:ext cx="0" cy="0"/>
          <a:chOff x="0" y="0"/>
          <a:chExt cx="0" cy="0"/>
        </a:xfrm>
      </p:grpSpPr>
      <p:grpSp>
        <p:nvGrpSpPr>
          <p:cNvPr id="286" name="Google Shape;286;p15"/>
          <p:cNvGrpSpPr/>
          <p:nvPr/>
        </p:nvGrpSpPr>
        <p:grpSpPr>
          <a:xfrm>
            <a:off x="4406400" y="0"/>
            <a:ext cx="4737600" cy="5143065"/>
            <a:chOff x="4406400" y="0"/>
            <a:chExt cx="4737600" cy="5143065"/>
          </a:xfrm>
        </p:grpSpPr>
        <p:sp>
          <p:nvSpPr>
            <p:cNvPr id="287" name="Google Shape;287;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6" name="Google Shape;30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
        <p:nvSpPr>
          <p:cNvPr id="307" name="Google Shape;307;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311" name="Shape 311"/>
        <p:cNvGrpSpPr/>
        <p:nvPr/>
      </p:nvGrpSpPr>
      <p:grpSpPr>
        <a:xfrm>
          <a:off x="0" y="0"/>
          <a:ext cx="0" cy="0"/>
          <a:chOff x="0" y="0"/>
          <a:chExt cx="0" cy="0"/>
        </a:xfrm>
      </p:grpSpPr>
      <p:grpSp>
        <p:nvGrpSpPr>
          <p:cNvPr id="312" name="Google Shape;312;p16"/>
          <p:cNvGrpSpPr/>
          <p:nvPr/>
        </p:nvGrpSpPr>
        <p:grpSpPr>
          <a:xfrm>
            <a:off x="4406400" y="0"/>
            <a:ext cx="4737600" cy="5143065"/>
            <a:chOff x="4406400" y="0"/>
            <a:chExt cx="4737600" cy="5143065"/>
          </a:xfrm>
        </p:grpSpPr>
        <p:sp>
          <p:nvSpPr>
            <p:cNvPr id="313" name="Google Shape;313;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af"/>
              <a:t>‹#›</a:t>
            </a:fld>
            <a:endParaRPr/>
          </a:p>
        </p:txBody>
      </p:sp>
      <p:sp>
        <p:nvSpPr>
          <p:cNvPr id="332" name="Google Shape;33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3" name="Shape 333"/>
        <p:cNvGrpSpPr/>
        <p:nvPr/>
      </p:nvGrpSpPr>
      <p:grpSpPr>
        <a:xfrm>
          <a:off x="0" y="0"/>
          <a:ext cx="0" cy="0"/>
          <a:chOff x="0" y="0"/>
          <a:chExt cx="0" cy="0"/>
        </a:xfrm>
      </p:grpSpPr>
      <p:sp>
        <p:nvSpPr>
          <p:cNvPr id="334" name="Google Shape;334;p1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17"/>
          <p:cNvGrpSpPr/>
          <p:nvPr/>
        </p:nvGrpSpPr>
        <p:grpSpPr>
          <a:xfrm>
            <a:off x="0" y="381001"/>
            <a:ext cx="1037850" cy="1016287"/>
            <a:chOff x="0" y="381001"/>
            <a:chExt cx="1037850" cy="1016287"/>
          </a:xfrm>
        </p:grpSpPr>
        <p:sp>
          <p:nvSpPr>
            <p:cNvPr id="339" name="Google Shape;339;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2" name="Google Shape;342;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43" name="Google Shape;34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344" name="Shape 344"/>
        <p:cNvGrpSpPr/>
        <p:nvPr/>
      </p:nvGrpSpPr>
      <p:grpSpPr>
        <a:xfrm>
          <a:off x="0" y="0"/>
          <a:ext cx="0" cy="0"/>
          <a:chOff x="0" y="0"/>
          <a:chExt cx="0" cy="0"/>
        </a:xfrm>
      </p:grpSpPr>
      <p:sp>
        <p:nvSpPr>
          <p:cNvPr id="345" name="Google Shape;345;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46" name="Google Shape;346;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348" name="Google Shape;348;p1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8"/>
          <p:cNvGrpSpPr/>
          <p:nvPr/>
        </p:nvGrpSpPr>
        <p:grpSpPr>
          <a:xfrm>
            <a:off x="0" y="381001"/>
            <a:ext cx="1037850" cy="1016287"/>
            <a:chOff x="0" y="381001"/>
            <a:chExt cx="1037850" cy="1016287"/>
          </a:xfrm>
        </p:grpSpPr>
        <p:sp>
          <p:nvSpPr>
            <p:cNvPr id="353" name="Google Shape;35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56" name="Google Shape;35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357" name="Shape 357"/>
        <p:cNvGrpSpPr/>
        <p:nvPr/>
      </p:nvGrpSpPr>
      <p:grpSpPr>
        <a:xfrm>
          <a:off x="0" y="0"/>
          <a:ext cx="0" cy="0"/>
          <a:chOff x="0" y="0"/>
          <a:chExt cx="0" cy="0"/>
        </a:xfrm>
      </p:grpSpPr>
      <p:sp>
        <p:nvSpPr>
          <p:cNvPr id="358" name="Google Shape;358;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9" name="Google Shape;359;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19"/>
          <p:cNvGrpSpPr/>
          <p:nvPr/>
        </p:nvGrpSpPr>
        <p:grpSpPr>
          <a:xfrm>
            <a:off x="0" y="381001"/>
            <a:ext cx="1037850" cy="1016287"/>
            <a:chOff x="0" y="381001"/>
            <a:chExt cx="1037850" cy="1016287"/>
          </a:xfrm>
        </p:grpSpPr>
        <p:sp>
          <p:nvSpPr>
            <p:cNvPr id="365" name="Google Shape;365;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68" name="Google Shape;36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af"/>
              <a:t>‹#›</a:t>
            </a:fld>
            <a:endParaRPr/>
          </a:p>
        </p:txBody>
      </p:sp>
      <p:sp>
        <p:nvSpPr>
          <p:cNvPr id="369" name="Google Shape;369;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0" name="Shape 370"/>
        <p:cNvGrpSpPr/>
        <p:nvPr/>
      </p:nvGrpSpPr>
      <p:grpSpPr>
        <a:xfrm>
          <a:off x="0" y="0"/>
          <a:ext cx="0" cy="0"/>
          <a:chOff x="0" y="0"/>
          <a:chExt cx="0" cy="0"/>
        </a:xfrm>
      </p:grpSpPr>
      <p:sp>
        <p:nvSpPr>
          <p:cNvPr id="371" name="Google Shape;371;p2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0"/>
          <p:cNvGrpSpPr/>
          <p:nvPr/>
        </p:nvGrpSpPr>
        <p:grpSpPr>
          <a:xfrm>
            <a:off x="0" y="381001"/>
            <a:ext cx="1037850" cy="1016287"/>
            <a:chOff x="0" y="381001"/>
            <a:chExt cx="1037850" cy="1016287"/>
          </a:xfrm>
        </p:grpSpPr>
        <p:sp>
          <p:nvSpPr>
            <p:cNvPr id="376" name="Google Shape;376;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9" name="Google Shape;379;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0" name="Google Shape;380;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1" name="Google Shape;38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2" name="Shape 382"/>
        <p:cNvGrpSpPr/>
        <p:nvPr/>
      </p:nvGrpSpPr>
      <p:grpSpPr>
        <a:xfrm>
          <a:off x="0" y="0"/>
          <a:ext cx="0" cy="0"/>
          <a:chOff x="0" y="0"/>
          <a:chExt cx="0" cy="0"/>
        </a:xfrm>
      </p:grpSpPr>
      <p:sp>
        <p:nvSpPr>
          <p:cNvPr id="383" name="Google Shape;383;p2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1"/>
          <p:cNvGrpSpPr/>
          <p:nvPr/>
        </p:nvGrpSpPr>
        <p:grpSpPr>
          <a:xfrm>
            <a:off x="0" y="381001"/>
            <a:ext cx="1037850" cy="1016287"/>
            <a:chOff x="0" y="381001"/>
            <a:chExt cx="1037850" cy="1016287"/>
          </a:xfrm>
        </p:grpSpPr>
        <p:sp>
          <p:nvSpPr>
            <p:cNvPr id="388" name="Google Shape;38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1" name="Google Shape;39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2" name="Shape 392"/>
        <p:cNvGrpSpPr/>
        <p:nvPr/>
      </p:nvGrpSpPr>
      <p:grpSpPr>
        <a:xfrm>
          <a:off x="0" y="0"/>
          <a:ext cx="0" cy="0"/>
          <a:chOff x="0" y="0"/>
          <a:chExt cx="0" cy="0"/>
        </a:xfrm>
      </p:grpSpPr>
      <p:sp>
        <p:nvSpPr>
          <p:cNvPr id="393" name="Google Shape;393;p2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2"/>
          <p:cNvGrpSpPr/>
          <p:nvPr/>
        </p:nvGrpSpPr>
        <p:grpSpPr>
          <a:xfrm>
            <a:off x="0" y="381001"/>
            <a:ext cx="1037850" cy="1016287"/>
            <a:chOff x="0" y="381001"/>
            <a:chExt cx="1037850" cy="1016287"/>
          </a:xfrm>
        </p:grpSpPr>
        <p:sp>
          <p:nvSpPr>
            <p:cNvPr id="398" name="Google Shape;398;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1" name="Google Shape;401;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02" name="Google Shape;40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3" name="Shape 403"/>
        <p:cNvGrpSpPr/>
        <p:nvPr/>
      </p:nvGrpSpPr>
      <p:grpSpPr>
        <a:xfrm>
          <a:off x="0" y="0"/>
          <a:ext cx="0" cy="0"/>
          <a:chOff x="0" y="0"/>
          <a:chExt cx="0" cy="0"/>
        </a:xfrm>
      </p:grpSpPr>
      <p:sp>
        <p:nvSpPr>
          <p:cNvPr id="404" name="Google Shape;404;p2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3"/>
          <p:cNvGrpSpPr/>
          <p:nvPr/>
        </p:nvGrpSpPr>
        <p:grpSpPr>
          <a:xfrm>
            <a:off x="4406400" y="0"/>
            <a:ext cx="4737600" cy="5143500"/>
            <a:chOff x="4406400" y="0"/>
            <a:chExt cx="4737600" cy="5143500"/>
          </a:xfrm>
        </p:grpSpPr>
        <p:sp>
          <p:nvSpPr>
            <p:cNvPr id="409" name="Google Shape;409;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8" name="Google Shape;42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9" name="Shape 429"/>
        <p:cNvGrpSpPr/>
        <p:nvPr/>
      </p:nvGrpSpPr>
      <p:grpSpPr>
        <a:xfrm>
          <a:off x="0" y="0"/>
          <a:ext cx="0" cy="0"/>
          <a:chOff x="0" y="0"/>
          <a:chExt cx="0" cy="0"/>
        </a:xfrm>
      </p:grpSpPr>
      <p:sp>
        <p:nvSpPr>
          <p:cNvPr id="430" name="Google Shape;430;p2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24"/>
          <p:cNvGrpSpPr/>
          <p:nvPr/>
        </p:nvGrpSpPr>
        <p:grpSpPr>
          <a:xfrm>
            <a:off x="0" y="381001"/>
            <a:ext cx="1037850" cy="1016287"/>
            <a:chOff x="0" y="381001"/>
            <a:chExt cx="1037850" cy="1016287"/>
          </a:xfrm>
        </p:grpSpPr>
        <p:sp>
          <p:nvSpPr>
            <p:cNvPr id="435" name="Google Shape;435;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8" name="Google Shape;438;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439" name="Google Shape;439;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40" name="Google Shape;44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1" name="Shape 441"/>
        <p:cNvGrpSpPr/>
        <p:nvPr/>
      </p:nvGrpSpPr>
      <p:grpSpPr>
        <a:xfrm>
          <a:off x="0" y="0"/>
          <a:ext cx="0" cy="0"/>
          <a:chOff x="0" y="0"/>
          <a:chExt cx="0" cy="0"/>
        </a:xfrm>
      </p:grpSpPr>
      <p:grpSp>
        <p:nvGrpSpPr>
          <p:cNvPr id="442" name="Google Shape;442;p25"/>
          <p:cNvGrpSpPr/>
          <p:nvPr/>
        </p:nvGrpSpPr>
        <p:grpSpPr>
          <a:xfrm>
            <a:off x="0" y="4128572"/>
            <a:ext cx="698925" cy="684657"/>
            <a:chOff x="0" y="3785672"/>
            <a:chExt cx="698925" cy="684657"/>
          </a:xfrm>
        </p:grpSpPr>
        <p:sp>
          <p:nvSpPr>
            <p:cNvPr id="443" name="Google Shape;443;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446" name="Google Shape;44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
        <p:nvSpPr>
          <p:cNvPr id="447" name="Google Shape;447;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1" name="Shape 451"/>
        <p:cNvGrpSpPr/>
        <p:nvPr/>
      </p:nvGrpSpPr>
      <p:grpSpPr>
        <a:xfrm>
          <a:off x="0" y="0"/>
          <a:ext cx="0" cy="0"/>
          <a:chOff x="0" y="0"/>
          <a:chExt cx="0" cy="0"/>
        </a:xfrm>
      </p:grpSpPr>
      <p:grpSp>
        <p:nvGrpSpPr>
          <p:cNvPr id="452" name="Google Shape;452;p26"/>
          <p:cNvGrpSpPr/>
          <p:nvPr/>
        </p:nvGrpSpPr>
        <p:grpSpPr>
          <a:xfrm>
            <a:off x="4406400" y="0"/>
            <a:ext cx="4737600" cy="5143065"/>
            <a:chOff x="4406400" y="0"/>
            <a:chExt cx="4737600" cy="5143065"/>
          </a:xfrm>
        </p:grpSpPr>
        <p:sp>
          <p:nvSpPr>
            <p:cNvPr id="453" name="Google Shape;453;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472" name="Google Shape;472;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3" name="Google Shape;47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
        <p:nvSpPr>
          <p:cNvPr id="474" name="Google Shape;474;p2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8" name="Shape 478"/>
        <p:cNvGrpSpPr/>
        <p:nvPr/>
      </p:nvGrpSpPr>
      <p:grpSpPr>
        <a:xfrm>
          <a:off x="0" y="0"/>
          <a:ext cx="0" cy="0"/>
          <a:chOff x="0" y="0"/>
          <a:chExt cx="0" cy="0"/>
        </a:xfrm>
      </p:grpSpPr>
      <p:sp>
        <p:nvSpPr>
          <p:cNvPr id="479" name="Google Shape;47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480" name="Shape 480"/>
        <p:cNvGrpSpPr/>
        <p:nvPr/>
      </p:nvGrpSpPr>
      <p:grpSpPr>
        <a:xfrm>
          <a:off x="0" y="0"/>
          <a:ext cx="0" cy="0"/>
          <a:chOff x="0" y="0"/>
          <a:chExt cx="0" cy="0"/>
        </a:xfrm>
      </p:grpSpPr>
      <p:pic>
        <p:nvPicPr>
          <p:cNvPr descr="offset_comp_343059.jpg" id="481" name="Google Shape;481;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482" name="Google Shape;482;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3" name="Google Shape;483;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484" name="Google Shape;48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af"/>
              <a:t>‹#›</a:t>
            </a:fld>
            <a:endParaRPr/>
          </a:p>
        </p:txBody>
      </p:sp>
      <p:sp>
        <p:nvSpPr>
          <p:cNvPr id="485" name="Google Shape;485;p28">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28"/>
          <p:cNvGrpSpPr/>
          <p:nvPr/>
        </p:nvGrpSpPr>
        <p:grpSpPr>
          <a:xfrm>
            <a:off x="0" y="381001"/>
            <a:ext cx="1037850" cy="1016287"/>
            <a:chOff x="0" y="381001"/>
            <a:chExt cx="1037850" cy="1016287"/>
          </a:xfrm>
        </p:grpSpPr>
        <p:sp>
          <p:nvSpPr>
            <p:cNvPr id="490" name="Google Shape;490;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f"/>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af"/>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76" name="Google Shape;27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af"/>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hyperlink" Target="http://www.consortium.ri.cmu.edu/ckagree/" TargetMode="External"/><Relationship Id="rId4" Type="http://schemas.openxmlformats.org/officeDocument/2006/relationships/hyperlink" Target="http://www.socsci.ru.nl:8180/RaFD2/RaFD/" TargetMode="External"/><Relationship Id="rId5" Type="http://schemas.openxmlformats.org/officeDocument/2006/relationships/hyperlink" Target="http://www.whdeng.cn/RAF/model1.html/" TargetMode="External"/><Relationship Id="rId6" Type="http://schemas.openxmlformats.org/officeDocument/2006/relationships/hyperlink" Target="http://mmlab.ie.cuhk.edu.hk/projects/socialrelation/index.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9"/>
          <p:cNvSpPr txBox="1"/>
          <p:nvPr>
            <p:ph type="ctrTitle"/>
          </p:nvPr>
        </p:nvSpPr>
        <p:spPr>
          <a:xfrm>
            <a:off x="2442800" y="2571750"/>
            <a:ext cx="7253100" cy="166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af" sz="3900"/>
              <a:t>FACIAL EXPRESSION RECOGNITION</a:t>
            </a:r>
            <a:endParaRPr sz="3900"/>
          </a:p>
        </p:txBody>
      </p:sp>
      <p:sp>
        <p:nvSpPr>
          <p:cNvPr id="497" name="Google Shape;497;p29"/>
          <p:cNvSpPr txBox="1"/>
          <p:nvPr>
            <p:ph idx="1" type="subTitle"/>
          </p:nvPr>
        </p:nvSpPr>
        <p:spPr>
          <a:xfrm>
            <a:off x="2989000" y="1075525"/>
            <a:ext cx="5368500" cy="1170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af"/>
              <a:t>Shri Ramdeobaba College of Engineering and Management, Nagpur</a:t>
            </a:r>
            <a:endParaRPr/>
          </a:p>
          <a:p>
            <a:pPr indent="0" lvl="0" marL="0" rtl="0" algn="ctr">
              <a:lnSpc>
                <a:spcPct val="100000"/>
              </a:lnSpc>
              <a:spcBef>
                <a:spcPts val="0"/>
              </a:spcBef>
              <a:spcAft>
                <a:spcPts val="0"/>
              </a:spcAft>
              <a:buNone/>
            </a:pPr>
            <a:r>
              <a:rPr lang="af"/>
              <a:t>Department of Computer Science and Engineering</a:t>
            </a:r>
            <a:endParaRPr/>
          </a:p>
          <a:p>
            <a:pPr indent="0" lvl="0" marL="0" rtl="0" algn="ctr">
              <a:lnSpc>
                <a:spcPct val="100000"/>
              </a:lnSpc>
              <a:spcBef>
                <a:spcPts val="0"/>
              </a:spcBef>
              <a:spcAft>
                <a:spcPts val="0"/>
              </a:spcAft>
              <a:buNone/>
            </a:pPr>
            <a:r>
              <a:rPr lang="af"/>
              <a:t>Session 2022-2023</a:t>
            </a:r>
            <a:endParaRPr/>
          </a:p>
          <a:p>
            <a:pPr indent="0" lvl="0" marL="0" rtl="0" algn="l">
              <a:lnSpc>
                <a:spcPct val="115000"/>
              </a:lnSpc>
              <a:spcBef>
                <a:spcPts val="0"/>
              </a:spcBef>
              <a:spcAft>
                <a:spcPts val="0"/>
              </a:spcAft>
              <a:buNone/>
            </a:pPr>
            <a:r>
              <a:t/>
            </a:r>
            <a:endParaRPr/>
          </a:p>
          <a:p>
            <a:pPr indent="0" lvl="0" marL="0" rtl="0" algn="ctr">
              <a:lnSpc>
                <a:spcPct val="115000"/>
              </a:lnSpc>
              <a:spcBef>
                <a:spcPts val="1600"/>
              </a:spcBef>
              <a:spcAft>
                <a:spcPts val="1600"/>
              </a:spcAft>
              <a:buNone/>
            </a:pPr>
            <a:r>
              <a:rPr lang="af"/>
              <a:t>A Seminar on:</a:t>
            </a:r>
            <a:endParaRPr/>
          </a:p>
        </p:txBody>
      </p:sp>
      <p:pic>
        <p:nvPicPr>
          <p:cNvPr id="498" name="Google Shape;498;p29"/>
          <p:cNvPicPr preferRelativeResize="0"/>
          <p:nvPr/>
        </p:nvPicPr>
        <p:blipFill>
          <a:blip r:embed="rId3">
            <a:alphaModFix/>
          </a:blip>
          <a:stretch>
            <a:fillRect/>
          </a:stretch>
        </p:blipFill>
        <p:spPr>
          <a:xfrm>
            <a:off x="4818344" y="265299"/>
            <a:ext cx="1709818" cy="587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8"/>
          <p:cNvSpPr txBox="1"/>
          <p:nvPr>
            <p:ph idx="1" type="body"/>
          </p:nvPr>
        </p:nvSpPr>
        <p:spPr>
          <a:xfrm>
            <a:off x="1104000" y="2859125"/>
            <a:ext cx="69360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38"/>
          <p:cNvPicPr preferRelativeResize="0"/>
          <p:nvPr/>
        </p:nvPicPr>
        <p:blipFill>
          <a:blip r:embed="rId3">
            <a:alphaModFix/>
          </a:blip>
          <a:stretch>
            <a:fillRect/>
          </a:stretch>
        </p:blipFill>
        <p:spPr>
          <a:xfrm>
            <a:off x="152400" y="2403425"/>
            <a:ext cx="8839204" cy="1821359"/>
          </a:xfrm>
          <a:prstGeom prst="rect">
            <a:avLst/>
          </a:prstGeom>
          <a:noFill/>
          <a:ln>
            <a:noFill/>
          </a:ln>
        </p:spPr>
      </p:pic>
      <p:sp>
        <p:nvSpPr>
          <p:cNvPr id="585" name="Google Shape;585;p38"/>
          <p:cNvSpPr txBox="1"/>
          <p:nvPr/>
        </p:nvSpPr>
        <p:spPr>
          <a:xfrm>
            <a:off x="1104000" y="461075"/>
            <a:ext cx="6263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af" sz="2100">
                <a:solidFill>
                  <a:schemeClr val="lt1"/>
                </a:solidFill>
                <a:latin typeface="Lato"/>
                <a:ea typeface="Lato"/>
                <a:cs typeface="Lato"/>
                <a:sym typeface="Lato"/>
              </a:rPr>
              <a:t>Training</a:t>
            </a:r>
            <a:r>
              <a:rPr lang="af" sz="2100">
                <a:solidFill>
                  <a:schemeClr val="lt1"/>
                </a:solidFill>
                <a:latin typeface="Lato"/>
                <a:ea typeface="Lato"/>
                <a:cs typeface="Lato"/>
                <a:sym typeface="Lato"/>
              </a:rPr>
              <a:t> and validation Accuracy on FER dataset</a:t>
            </a:r>
            <a:endParaRPr sz="21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9"/>
          <p:cNvSpPr txBox="1"/>
          <p:nvPr>
            <p:ph type="title"/>
          </p:nvPr>
        </p:nvSpPr>
        <p:spPr>
          <a:xfrm>
            <a:off x="1297500" y="393750"/>
            <a:ext cx="2260500" cy="36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sz="2500"/>
              <a:t>Prediction</a:t>
            </a:r>
            <a:endParaRPr sz="2500"/>
          </a:p>
          <a:p>
            <a:pPr indent="0" lvl="0" marL="0" rtl="0" algn="l">
              <a:spcBef>
                <a:spcPts val="0"/>
              </a:spcBef>
              <a:spcAft>
                <a:spcPts val="0"/>
              </a:spcAft>
              <a:buNone/>
            </a:pPr>
            <a:r>
              <a:rPr lang="af" sz="2500"/>
              <a:t>On</a:t>
            </a:r>
            <a:endParaRPr sz="2500"/>
          </a:p>
          <a:p>
            <a:pPr indent="0" lvl="0" marL="0" rtl="0" algn="l">
              <a:spcBef>
                <a:spcPts val="0"/>
              </a:spcBef>
              <a:spcAft>
                <a:spcPts val="0"/>
              </a:spcAft>
              <a:buNone/>
            </a:pPr>
            <a:r>
              <a:rPr lang="af" sz="2500"/>
              <a:t>FER</a:t>
            </a:r>
            <a:endParaRPr sz="2500"/>
          </a:p>
          <a:p>
            <a:pPr indent="0" lvl="0" marL="0" rtl="0" algn="l">
              <a:spcBef>
                <a:spcPts val="0"/>
              </a:spcBef>
              <a:spcAft>
                <a:spcPts val="0"/>
              </a:spcAft>
              <a:buNone/>
            </a:pPr>
            <a:r>
              <a:rPr lang="af" sz="2500"/>
              <a:t>Dataset</a:t>
            </a:r>
            <a:endParaRPr sz="2500"/>
          </a:p>
        </p:txBody>
      </p:sp>
      <p:pic>
        <p:nvPicPr>
          <p:cNvPr id="591" name="Google Shape;591;p39"/>
          <p:cNvPicPr preferRelativeResize="0"/>
          <p:nvPr/>
        </p:nvPicPr>
        <p:blipFill>
          <a:blip r:embed="rId3">
            <a:alphaModFix/>
          </a:blip>
          <a:stretch>
            <a:fillRect/>
          </a:stretch>
        </p:blipFill>
        <p:spPr>
          <a:xfrm>
            <a:off x="3860375" y="244050"/>
            <a:ext cx="5089376" cy="4655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sz="2000">
                <a:latin typeface="Lato"/>
                <a:ea typeface="Lato"/>
                <a:cs typeface="Lato"/>
                <a:sym typeface="Lato"/>
              </a:rPr>
              <a:t>Training and validation Accuracy on Transfer learning model</a:t>
            </a:r>
            <a:endParaRPr sz="2000">
              <a:latin typeface="Lato"/>
              <a:ea typeface="Lato"/>
              <a:cs typeface="Lato"/>
              <a:sym typeface="Lato"/>
            </a:endParaRPr>
          </a:p>
          <a:p>
            <a:pPr indent="0" lvl="0" marL="0" rtl="0" algn="l">
              <a:spcBef>
                <a:spcPts val="0"/>
              </a:spcBef>
              <a:spcAft>
                <a:spcPts val="0"/>
              </a:spcAft>
              <a:buNone/>
            </a:pPr>
            <a:r>
              <a:rPr lang="af" sz="2000">
                <a:latin typeface="Lato"/>
                <a:ea typeface="Lato"/>
                <a:cs typeface="Lato"/>
                <a:sym typeface="Lato"/>
              </a:rPr>
              <a:t>Using MobileNetV2</a:t>
            </a:r>
            <a:endParaRPr sz="2000">
              <a:latin typeface="Lato"/>
              <a:ea typeface="Lato"/>
              <a:cs typeface="Lato"/>
              <a:sym typeface="Lato"/>
            </a:endParaRPr>
          </a:p>
          <a:p>
            <a:pPr indent="0" lvl="0" marL="0" rtl="0" algn="l">
              <a:spcBef>
                <a:spcPts val="0"/>
              </a:spcBef>
              <a:spcAft>
                <a:spcPts val="0"/>
              </a:spcAft>
              <a:buNone/>
            </a:pPr>
            <a:r>
              <a:t/>
            </a:r>
            <a:endParaRPr/>
          </a:p>
        </p:txBody>
      </p:sp>
      <p:pic>
        <p:nvPicPr>
          <p:cNvPr id="597" name="Google Shape;597;p40"/>
          <p:cNvPicPr preferRelativeResize="0"/>
          <p:nvPr/>
        </p:nvPicPr>
        <p:blipFill>
          <a:blip r:embed="rId3">
            <a:alphaModFix/>
          </a:blip>
          <a:stretch>
            <a:fillRect/>
          </a:stretch>
        </p:blipFill>
        <p:spPr>
          <a:xfrm>
            <a:off x="152400" y="1460250"/>
            <a:ext cx="8839199" cy="27403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Layer Used in </a:t>
            </a:r>
            <a:r>
              <a:rPr lang="af"/>
              <a:t>Transfer</a:t>
            </a:r>
            <a:r>
              <a:rPr lang="af"/>
              <a:t> learning Model</a:t>
            </a:r>
            <a:endParaRPr/>
          </a:p>
        </p:txBody>
      </p:sp>
      <p:pic>
        <p:nvPicPr>
          <p:cNvPr id="603" name="Google Shape;603;p41"/>
          <p:cNvPicPr preferRelativeResize="0"/>
          <p:nvPr/>
        </p:nvPicPr>
        <p:blipFill>
          <a:blip r:embed="rId3">
            <a:alphaModFix/>
          </a:blip>
          <a:stretch>
            <a:fillRect/>
          </a:stretch>
        </p:blipFill>
        <p:spPr>
          <a:xfrm>
            <a:off x="533575" y="1535550"/>
            <a:ext cx="8166451" cy="338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sz="2200">
                <a:latin typeface="Lato"/>
                <a:ea typeface="Lato"/>
                <a:cs typeface="Lato"/>
                <a:sym typeface="Lato"/>
              </a:rPr>
              <a:t>Training and validation Accuracy RAF dataset  48X48.</a:t>
            </a:r>
            <a:endParaRPr/>
          </a:p>
        </p:txBody>
      </p:sp>
      <p:pic>
        <p:nvPicPr>
          <p:cNvPr id="609" name="Google Shape;609;p42"/>
          <p:cNvPicPr preferRelativeResize="0"/>
          <p:nvPr/>
        </p:nvPicPr>
        <p:blipFill>
          <a:blip r:embed="rId3">
            <a:alphaModFix/>
          </a:blip>
          <a:stretch>
            <a:fillRect/>
          </a:stretch>
        </p:blipFill>
        <p:spPr>
          <a:xfrm>
            <a:off x="241750" y="1307850"/>
            <a:ext cx="8660490" cy="3683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3"/>
          <p:cNvSpPr txBox="1"/>
          <p:nvPr>
            <p:ph type="title"/>
          </p:nvPr>
        </p:nvSpPr>
        <p:spPr>
          <a:xfrm>
            <a:off x="1297500" y="393750"/>
            <a:ext cx="2107500" cy="24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sz="2200">
                <a:latin typeface="Lato"/>
                <a:ea typeface="Lato"/>
                <a:cs typeface="Lato"/>
                <a:sym typeface="Lato"/>
              </a:rPr>
              <a:t>Prediction</a:t>
            </a:r>
            <a:endParaRPr sz="2200">
              <a:latin typeface="Lato"/>
              <a:ea typeface="Lato"/>
              <a:cs typeface="Lato"/>
              <a:sym typeface="Lato"/>
            </a:endParaRPr>
          </a:p>
          <a:p>
            <a:pPr indent="0" lvl="0" marL="0" rtl="0" algn="l">
              <a:spcBef>
                <a:spcPts val="0"/>
              </a:spcBef>
              <a:spcAft>
                <a:spcPts val="0"/>
              </a:spcAft>
              <a:buNone/>
            </a:pPr>
            <a:r>
              <a:rPr lang="af" sz="2200">
                <a:latin typeface="Lato"/>
                <a:ea typeface="Lato"/>
                <a:cs typeface="Lato"/>
                <a:sym typeface="Lato"/>
              </a:rPr>
              <a:t>ON</a:t>
            </a:r>
            <a:endParaRPr sz="2200">
              <a:latin typeface="Lato"/>
              <a:ea typeface="Lato"/>
              <a:cs typeface="Lato"/>
              <a:sym typeface="Lato"/>
            </a:endParaRPr>
          </a:p>
          <a:p>
            <a:pPr indent="0" lvl="0" marL="0" rtl="0" algn="l">
              <a:spcBef>
                <a:spcPts val="0"/>
              </a:spcBef>
              <a:spcAft>
                <a:spcPts val="0"/>
              </a:spcAft>
              <a:buNone/>
            </a:pPr>
            <a:r>
              <a:rPr lang="af" sz="2200">
                <a:latin typeface="Lato"/>
                <a:ea typeface="Lato"/>
                <a:cs typeface="Lato"/>
                <a:sym typeface="Lato"/>
              </a:rPr>
              <a:t> RAF dataset  48X48.</a:t>
            </a:r>
            <a:endParaRPr sz="2200">
              <a:latin typeface="Lato"/>
              <a:ea typeface="Lato"/>
              <a:cs typeface="Lato"/>
              <a:sym typeface="Lato"/>
            </a:endParaRPr>
          </a:p>
          <a:p>
            <a:pPr indent="0" lvl="0" marL="0" rtl="0" algn="l">
              <a:spcBef>
                <a:spcPts val="0"/>
              </a:spcBef>
              <a:spcAft>
                <a:spcPts val="0"/>
              </a:spcAft>
              <a:buNone/>
            </a:pPr>
            <a:r>
              <a:t/>
            </a:r>
            <a:endParaRPr/>
          </a:p>
        </p:txBody>
      </p:sp>
      <p:pic>
        <p:nvPicPr>
          <p:cNvPr id="615" name="Google Shape;615;p43"/>
          <p:cNvPicPr preferRelativeResize="0"/>
          <p:nvPr/>
        </p:nvPicPr>
        <p:blipFill>
          <a:blip r:embed="rId3">
            <a:alphaModFix/>
          </a:blip>
          <a:stretch>
            <a:fillRect/>
          </a:stretch>
        </p:blipFill>
        <p:spPr>
          <a:xfrm>
            <a:off x="3964673" y="393750"/>
            <a:ext cx="4932226" cy="4444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sz="2200">
                <a:latin typeface="Lato"/>
                <a:ea typeface="Lato"/>
                <a:cs typeface="Lato"/>
                <a:sym typeface="Lato"/>
              </a:rPr>
              <a:t>Training and validation Accuracy RAF + FER dataset  48X48.</a:t>
            </a:r>
            <a:endParaRPr sz="2200">
              <a:latin typeface="Lato"/>
              <a:ea typeface="Lato"/>
              <a:cs typeface="Lato"/>
              <a:sym typeface="Lato"/>
            </a:endParaRPr>
          </a:p>
          <a:p>
            <a:pPr indent="0" lvl="0" marL="0" rtl="0" algn="l">
              <a:spcBef>
                <a:spcPts val="0"/>
              </a:spcBef>
              <a:spcAft>
                <a:spcPts val="0"/>
              </a:spcAft>
              <a:buNone/>
            </a:pPr>
            <a:r>
              <a:t/>
            </a:r>
            <a:endParaRPr/>
          </a:p>
        </p:txBody>
      </p:sp>
      <p:pic>
        <p:nvPicPr>
          <p:cNvPr id="621" name="Google Shape;621;p44"/>
          <p:cNvPicPr preferRelativeResize="0"/>
          <p:nvPr/>
        </p:nvPicPr>
        <p:blipFill>
          <a:blip r:embed="rId3">
            <a:alphaModFix/>
          </a:blip>
          <a:stretch>
            <a:fillRect/>
          </a:stretch>
        </p:blipFill>
        <p:spPr>
          <a:xfrm>
            <a:off x="152400" y="1460250"/>
            <a:ext cx="8839197" cy="285778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5"/>
          <p:cNvSpPr txBox="1"/>
          <p:nvPr>
            <p:ph type="title"/>
          </p:nvPr>
        </p:nvSpPr>
        <p:spPr>
          <a:xfrm>
            <a:off x="1297500" y="393750"/>
            <a:ext cx="2229900" cy="23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sz="2200">
                <a:latin typeface="Lato"/>
                <a:ea typeface="Lato"/>
                <a:cs typeface="Lato"/>
                <a:sym typeface="Lato"/>
              </a:rPr>
              <a:t>Prediction</a:t>
            </a:r>
            <a:endParaRPr sz="2200">
              <a:latin typeface="Lato"/>
              <a:ea typeface="Lato"/>
              <a:cs typeface="Lato"/>
              <a:sym typeface="Lato"/>
            </a:endParaRPr>
          </a:p>
          <a:p>
            <a:pPr indent="0" lvl="0" marL="0" rtl="0" algn="l">
              <a:spcBef>
                <a:spcPts val="0"/>
              </a:spcBef>
              <a:spcAft>
                <a:spcPts val="0"/>
              </a:spcAft>
              <a:buNone/>
            </a:pPr>
            <a:r>
              <a:rPr lang="af" sz="2200">
                <a:latin typeface="Lato"/>
                <a:ea typeface="Lato"/>
                <a:cs typeface="Lato"/>
                <a:sym typeface="Lato"/>
              </a:rPr>
              <a:t>ON</a:t>
            </a:r>
            <a:endParaRPr sz="2200">
              <a:latin typeface="Lato"/>
              <a:ea typeface="Lato"/>
              <a:cs typeface="Lato"/>
              <a:sym typeface="Lato"/>
            </a:endParaRPr>
          </a:p>
          <a:p>
            <a:pPr indent="0" lvl="0" marL="0" rtl="0" algn="l">
              <a:spcBef>
                <a:spcPts val="0"/>
              </a:spcBef>
              <a:spcAft>
                <a:spcPts val="0"/>
              </a:spcAft>
              <a:buNone/>
            </a:pPr>
            <a:r>
              <a:rPr lang="af" sz="2200">
                <a:latin typeface="Lato"/>
                <a:ea typeface="Lato"/>
                <a:cs typeface="Lato"/>
                <a:sym typeface="Lato"/>
              </a:rPr>
              <a:t> RAF + FER</a:t>
            </a:r>
            <a:endParaRPr sz="2200">
              <a:latin typeface="Lato"/>
              <a:ea typeface="Lato"/>
              <a:cs typeface="Lato"/>
              <a:sym typeface="Lato"/>
            </a:endParaRPr>
          </a:p>
          <a:p>
            <a:pPr indent="0" lvl="0" marL="0" rtl="0" algn="l">
              <a:spcBef>
                <a:spcPts val="0"/>
              </a:spcBef>
              <a:spcAft>
                <a:spcPts val="0"/>
              </a:spcAft>
              <a:buNone/>
            </a:pPr>
            <a:r>
              <a:rPr lang="af" sz="2200">
                <a:latin typeface="Lato"/>
                <a:ea typeface="Lato"/>
                <a:cs typeface="Lato"/>
                <a:sym typeface="Lato"/>
              </a:rPr>
              <a:t>dataset  48X48.</a:t>
            </a:r>
            <a:endParaRPr sz="2200">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27" name="Google Shape;627;p45"/>
          <p:cNvPicPr preferRelativeResize="0"/>
          <p:nvPr/>
        </p:nvPicPr>
        <p:blipFill>
          <a:blip r:embed="rId3">
            <a:alphaModFix/>
          </a:blip>
          <a:stretch>
            <a:fillRect/>
          </a:stretch>
        </p:blipFill>
        <p:spPr>
          <a:xfrm>
            <a:off x="4019025" y="308175"/>
            <a:ext cx="4786200" cy="4587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Layers in model on RAF 100 X 100 .</a:t>
            </a:r>
            <a:endParaRPr/>
          </a:p>
        </p:txBody>
      </p:sp>
      <p:pic>
        <p:nvPicPr>
          <p:cNvPr id="633" name="Google Shape;633;p46"/>
          <p:cNvPicPr preferRelativeResize="0"/>
          <p:nvPr/>
        </p:nvPicPr>
        <p:blipFill>
          <a:blip r:embed="rId3">
            <a:alphaModFix/>
          </a:blip>
          <a:stretch>
            <a:fillRect/>
          </a:stretch>
        </p:blipFill>
        <p:spPr>
          <a:xfrm>
            <a:off x="152400" y="1460250"/>
            <a:ext cx="8792024" cy="3530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7"/>
          <p:cNvSpPr txBox="1"/>
          <p:nvPr>
            <p:ph type="title"/>
          </p:nvPr>
        </p:nvSpPr>
        <p:spPr>
          <a:xfrm>
            <a:off x="1297500" y="393750"/>
            <a:ext cx="70389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sz="2600"/>
              <a:t>Layers</a:t>
            </a:r>
            <a:endParaRPr sz="2600"/>
          </a:p>
        </p:txBody>
      </p:sp>
      <p:sp>
        <p:nvSpPr>
          <p:cNvPr id="639" name="Google Shape;639;p47"/>
          <p:cNvSpPr txBox="1"/>
          <p:nvPr>
            <p:ph idx="1" type="body"/>
          </p:nvPr>
        </p:nvSpPr>
        <p:spPr>
          <a:xfrm>
            <a:off x="1297500" y="1222250"/>
            <a:ext cx="7038900" cy="3631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af" sz="1050">
                <a:solidFill>
                  <a:srgbClr val="EDEBE9"/>
                </a:solidFill>
                <a:latin typeface="Roboto"/>
                <a:ea typeface="Roboto"/>
                <a:cs typeface="Roboto"/>
                <a:sym typeface="Roboto"/>
              </a:rPr>
              <a:t>Convolutional 2D refers to a type of neural network layer that performs a 2D convolution operation. It is commonly used for spatial convolution over images</a:t>
            </a:r>
            <a:r>
              <a:rPr lang="af" sz="750">
                <a:solidFill>
                  <a:srgbClr val="EDEBE9"/>
                </a:solidFill>
                <a:latin typeface="Roboto"/>
                <a:ea typeface="Roboto"/>
                <a:cs typeface="Roboto"/>
                <a:sym typeface="Roboto"/>
              </a:rPr>
              <a:t>1</a:t>
            </a:r>
            <a:r>
              <a:rPr lang="af" sz="1050">
                <a:solidFill>
                  <a:srgbClr val="EDEBE9"/>
                </a:solidFill>
                <a:latin typeface="Roboto"/>
                <a:ea typeface="Roboto"/>
                <a:cs typeface="Roboto"/>
                <a:sym typeface="Roboto"/>
              </a:rPr>
              <a:t>. The </a:t>
            </a:r>
            <a:r>
              <a:rPr lang="af" sz="1050">
                <a:solidFill>
                  <a:srgbClr val="EDEBE9"/>
                </a:solidFill>
                <a:latin typeface="Roboto Mono"/>
                <a:ea typeface="Roboto Mono"/>
                <a:cs typeface="Roboto Mono"/>
                <a:sym typeface="Roboto Mono"/>
              </a:rPr>
              <a:t>Conv2D</a:t>
            </a:r>
            <a:r>
              <a:rPr lang="af" sz="1050">
                <a:solidFill>
                  <a:srgbClr val="EDEBE9"/>
                </a:solidFill>
                <a:latin typeface="Roboto"/>
                <a:ea typeface="Roboto"/>
                <a:cs typeface="Roboto"/>
                <a:sym typeface="Roboto"/>
              </a:rPr>
              <a:t> class in the Keras API is an example of a 2D convolution layer.</a:t>
            </a:r>
            <a:endParaRPr sz="1050">
              <a:solidFill>
                <a:srgbClr val="EDEBE9"/>
              </a:solidFill>
              <a:latin typeface="Roboto"/>
              <a:ea typeface="Roboto"/>
              <a:cs typeface="Roboto"/>
              <a:sym typeface="Roboto"/>
            </a:endParaRPr>
          </a:p>
          <a:p>
            <a:pPr indent="-295275" lvl="0" marL="457200" rtl="0" algn="l">
              <a:spcBef>
                <a:spcPts val="1000"/>
              </a:spcBef>
              <a:spcAft>
                <a:spcPts val="0"/>
              </a:spcAft>
              <a:buClr>
                <a:srgbClr val="EDEBE9"/>
              </a:buClr>
              <a:buSzPts val="1050"/>
              <a:buFont typeface="Roboto"/>
              <a:buChar char="●"/>
            </a:pPr>
            <a:r>
              <a:rPr lang="af" sz="1050">
                <a:solidFill>
                  <a:srgbClr val="EDEBE9"/>
                </a:solidFill>
                <a:latin typeface="Roboto"/>
                <a:ea typeface="Roboto"/>
                <a:cs typeface="Roboto"/>
                <a:sym typeface="Roboto"/>
              </a:rPr>
              <a:t>MaxPooling2D is a type of pooling layer that performs a max pooling operation for 2D spatial data. It downsamples the input along its spatial dimensions (height and width) by taking the maximum value over an input window (of size defined by </a:t>
            </a:r>
            <a:r>
              <a:rPr lang="af" sz="1050">
                <a:solidFill>
                  <a:srgbClr val="EDEBE9"/>
                </a:solidFill>
                <a:latin typeface="Roboto Mono"/>
                <a:ea typeface="Roboto Mono"/>
                <a:cs typeface="Roboto Mono"/>
                <a:sym typeface="Roboto Mono"/>
              </a:rPr>
              <a:t>pool_size</a:t>
            </a:r>
            <a:r>
              <a:rPr lang="af" sz="1050">
                <a:solidFill>
                  <a:srgbClr val="EDEBE9"/>
                </a:solidFill>
                <a:latin typeface="Roboto"/>
                <a:ea typeface="Roboto"/>
                <a:cs typeface="Roboto"/>
                <a:sym typeface="Roboto"/>
              </a:rPr>
              <a:t>) for each channel of the input.</a:t>
            </a:r>
            <a:endParaRPr sz="1050">
              <a:solidFill>
                <a:srgbClr val="EDEBE9"/>
              </a:solidFill>
              <a:latin typeface="Roboto"/>
              <a:ea typeface="Roboto"/>
              <a:cs typeface="Roboto"/>
              <a:sym typeface="Roboto"/>
            </a:endParaRPr>
          </a:p>
          <a:p>
            <a:pPr indent="-295275" lvl="0" marL="457200" rtl="0" algn="l">
              <a:spcBef>
                <a:spcPts val="1000"/>
              </a:spcBef>
              <a:spcAft>
                <a:spcPts val="0"/>
              </a:spcAft>
              <a:buClr>
                <a:srgbClr val="EDEBE9"/>
              </a:buClr>
              <a:buSzPts val="1050"/>
              <a:buFont typeface="Roboto"/>
              <a:buChar char="●"/>
            </a:pPr>
            <a:r>
              <a:rPr lang="af" sz="1050">
                <a:solidFill>
                  <a:srgbClr val="EDEBE9"/>
                </a:solidFill>
                <a:latin typeface="Roboto"/>
                <a:ea typeface="Roboto"/>
                <a:cs typeface="Roboto"/>
                <a:sym typeface="Roboto"/>
              </a:rPr>
              <a:t>Flatten is a term that can refer to several different things. In the context of arrays, it refers to the process of converting a multi-dimensional array into a one-dimensional array</a:t>
            </a:r>
            <a:endParaRPr sz="1050">
              <a:solidFill>
                <a:srgbClr val="EDEBE9"/>
              </a:solidFill>
              <a:latin typeface="Roboto"/>
              <a:ea typeface="Roboto"/>
              <a:cs typeface="Roboto"/>
              <a:sym typeface="Roboto"/>
            </a:endParaRPr>
          </a:p>
          <a:p>
            <a:pPr indent="-295275" lvl="0" marL="457200" rtl="0" algn="l">
              <a:spcBef>
                <a:spcPts val="1000"/>
              </a:spcBef>
              <a:spcAft>
                <a:spcPts val="1000"/>
              </a:spcAft>
              <a:buClr>
                <a:srgbClr val="EDEBE9"/>
              </a:buClr>
              <a:buSzPts val="1050"/>
              <a:buFont typeface="Roboto"/>
              <a:buChar char="●"/>
            </a:pPr>
            <a:r>
              <a:rPr lang="af" sz="1050">
                <a:solidFill>
                  <a:srgbClr val="EDEBE9"/>
                </a:solidFill>
                <a:latin typeface="Roboto"/>
                <a:ea typeface="Roboto"/>
                <a:cs typeface="Roboto"/>
                <a:sym typeface="Roboto"/>
              </a:rPr>
              <a:t>A dense layer is a type of layer in a neural network where each neuron is connected to every neuron in the previous layer. It is also known as a fully connected layer. In Keras, you can create a dense layer using the </a:t>
            </a:r>
            <a:r>
              <a:rPr lang="af" sz="1050">
                <a:solidFill>
                  <a:srgbClr val="EDEBE9"/>
                </a:solidFill>
                <a:latin typeface="Roboto Mono"/>
                <a:ea typeface="Roboto Mono"/>
                <a:cs typeface="Roboto Mono"/>
                <a:sym typeface="Roboto Mono"/>
              </a:rPr>
              <a:t>Dense</a:t>
            </a:r>
            <a:r>
              <a:rPr lang="af" sz="1050">
                <a:solidFill>
                  <a:srgbClr val="EDEBE9"/>
                </a:solidFill>
                <a:latin typeface="Roboto"/>
                <a:ea typeface="Roboto"/>
                <a:cs typeface="Roboto"/>
                <a:sym typeface="Roboto"/>
              </a:rPr>
              <a:t> class from the </a:t>
            </a:r>
            <a:r>
              <a:rPr lang="af" sz="1050">
                <a:solidFill>
                  <a:srgbClr val="EDEBE9"/>
                </a:solidFill>
                <a:latin typeface="Roboto Mono"/>
                <a:ea typeface="Roboto Mono"/>
                <a:cs typeface="Roboto Mono"/>
                <a:sym typeface="Roboto Mono"/>
              </a:rPr>
              <a:t>keras.layers</a:t>
            </a:r>
            <a:r>
              <a:rPr lang="af" sz="1050">
                <a:solidFill>
                  <a:srgbClr val="EDEBE9"/>
                </a:solidFill>
                <a:latin typeface="Roboto"/>
                <a:ea typeface="Roboto"/>
                <a:cs typeface="Roboto"/>
                <a:sym typeface="Roboto"/>
              </a:rPr>
              <a:t> module. </a:t>
            </a:r>
            <a:endParaRPr sz="1050">
              <a:solidFill>
                <a:srgbClr val="EDEBE9"/>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0"/>
          <p:cNvSpPr txBox="1"/>
          <p:nvPr>
            <p:ph type="title"/>
          </p:nvPr>
        </p:nvSpPr>
        <p:spPr>
          <a:xfrm>
            <a:off x="1224675" y="4953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PRESENTED BY:</a:t>
            </a:r>
            <a:endParaRPr/>
          </a:p>
        </p:txBody>
      </p:sp>
      <p:sp>
        <p:nvSpPr>
          <p:cNvPr id="504" name="Google Shape;504;p30"/>
          <p:cNvSpPr txBox="1"/>
          <p:nvPr/>
        </p:nvSpPr>
        <p:spPr>
          <a:xfrm>
            <a:off x="1294301" y="136930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af" sz="1500">
                <a:solidFill>
                  <a:srgbClr val="CACACA"/>
                </a:solidFill>
                <a:latin typeface="Montserrat"/>
                <a:ea typeface="Montserrat"/>
                <a:cs typeface="Montserrat"/>
                <a:sym typeface="Montserrat"/>
              </a:rPr>
              <a:t>Group No.: 7</a:t>
            </a:r>
            <a:endParaRPr sz="1900">
              <a:solidFill>
                <a:srgbClr val="CACACA"/>
              </a:solidFill>
              <a:latin typeface="Average"/>
              <a:ea typeface="Average"/>
              <a:cs typeface="Average"/>
              <a:sym typeface="Average"/>
            </a:endParaRPr>
          </a:p>
        </p:txBody>
      </p:sp>
      <p:sp>
        <p:nvSpPr>
          <p:cNvPr id="505" name="Google Shape;505;p30"/>
          <p:cNvSpPr txBox="1"/>
          <p:nvPr/>
        </p:nvSpPr>
        <p:spPr>
          <a:xfrm>
            <a:off x="1330725" y="2989662"/>
            <a:ext cx="3018300" cy="65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af">
                <a:solidFill>
                  <a:srgbClr val="CACACA"/>
                </a:solidFill>
                <a:latin typeface="Montserrat"/>
                <a:ea typeface="Montserrat"/>
                <a:cs typeface="Montserrat"/>
                <a:sym typeface="Montserrat"/>
              </a:rPr>
              <a:t>Chirag Bamb (31)</a:t>
            </a:r>
            <a:endParaRPr>
              <a:solidFill>
                <a:srgbClr val="CACACA"/>
              </a:solidFill>
              <a:latin typeface="Montserrat"/>
              <a:ea typeface="Montserrat"/>
              <a:cs typeface="Montserrat"/>
              <a:sym typeface="Montserrat"/>
            </a:endParaRPr>
          </a:p>
          <a:p>
            <a:pPr indent="0" lvl="0" marL="0" rtl="0" algn="l">
              <a:spcBef>
                <a:spcPts val="1000"/>
              </a:spcBef>
              <a:spcAft>
                <a:spcPts val="0"/>
              </a:spcAft>
              <a:buNone/>
            </a:pPr>
            <a:r>
              <a:rPr lang="af">
                <a:solidFill>
                  <a:srgbClr val="CACACA"/>
                </a:solidFill>
                <a:latin typeface="Montserrat"/>
                <a:ea typeface="Montserrat"/>
                <a:cs typeface="Montserrat"/>
                <a:sym typeface="Montserrat"/>
              </a:rPr>
              <a:t>Harsh Mata (35)</a:t>
            </a:r>
            <a:endParaRPr>
              <a:solidFill>
                <a:srgbClr val="CACACA"/>
              </a:solidFill>
              <a:latin typeface="Montserrat"/>
              <a:ea typeface="Montserrat"/>
              <a:cs typeface="Montserrat"/>
              <a:sym typeface="Montserrat"/>
            </a:endParaRPr>
          </a:p>
          <a:p>
            <a:pPr indent="0" lvl="0" marL="0" rtl="0" algn="l">
              <a:spcBef>
                <a:spcPts val="1000"/>
              </a:spcBef>
              <a:spcAft>
                <a:spcPts val="0"/>
              </a:spcAft>
              <a:buNone/>
            </a:pPr>
            <a:r>
              <a:rPr lang="af">
                <a:solidFill>
                  <a:srgbClr val="CACACA"/>
                </a:solidFill>
                <a:latin typeface="Montserrat"/>
                <a:ea typeface="Montserrat"/>
                <a:cs typeface="Montserrat"/>
                <a:sym typeface="Montserrat"/>
              </a:rPr>
              <a:t>Ved Agrawal (61)</a:t>
            </a:r>
            <a:endParaRPr>
              <a:solidFill>
                <a:srgbClr val="CACACA"/>
              </a:solidFill>
              <a:latin typeface="Montserrat"/>
              <a:ea typeface="Montserrat"/>
              <a:cs typeface="Montserrat"/>
              <a:sym typeface="Montserrat"/>
            </a:endParaRPr>
          </a:p>
          <a:p>
            <a:pPr indent="0" lvl="0" marL="0" rtl="0" algn="l">
              <a:spcBef>
                <a:spcPts val="1000"/>
              </a:spcBef>
              <a:spcAft>
                <a:spcPts val="0"/>
              </a:spcAft>
              <a:buNone/>
            </a:pPr>
            <a:r>
              <a:rPr lang="af">
                <a:solidFill>
                  <a:srgbClr val="CACACA"/>
                </a:solidFill>
                <a:latin typeface="Montserrat"/>
                <a:ea typeface="Montserrat"/>
                <a:cs typeface="Montserrat"/>
                <a:sym typeface="Montserrat"/>
              </a:rPr>
              <a:t>Harshal Dhunde (36)</a:t>
            </a:r>
            <a:endParaRPr>
              <a:solidFill>
                <a:srgbClr val="CACACA"/>
              </a:solidFill>
              <a:latin typeface="Montserrat"/>
              <a:ea typeface="Montserrat"/>
              <a:cs typeface="Montserrat"/>
              <a:sym typeface="Montserrat"/>
            </a:endParaRPr>
          </a:p>
          <a:p>
            <a:pPr indent="0" lvl="0" marL="0" rtl="0" algn="l">
              <a:spcBef>
                <a:spcPts val="1000"/>
              </a:spcBef>
              <a:spcAft>
                <a:spcPts val="1000"/>
              </a:spcAft>
              <a:buNone/>
            </a:pPr>
            <a:r>
              <a:t/>
            </a:r>
            <a:endParaRPr>
              <a:solidFill>
                <a:srgbClr val="CACACA"/>
              </a:solidFill>
              <a:latin typeface="Montserrat"/>
              <a:ea typeface="Montserrat"/>
              <a:cs typeface="Montserrat"/>
              <a:sym typeface="Montserrat"/>
            </a:endParaRPr>
          </a:p>
        </p:txBody>
      </p:sp>
      <p:sp>
        <p:nvSpPr>
          <p:cNvPr id="506" name="Google Shape;506;p30"/>
          <p:cNvSpPr txBox="1"/>
          <p:nvPr/>
        </p:nvSpPr>
        <p:spPr>
          <a:xfrm>
            <a:off x="3298701" y="38704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af" sz="1500">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a:t>
            </a:r>
            <a:r>
              <a:rPr lang="af" sz="1500">
                <a:solidFill>
                  <a:srgbClr val="CACACA"/>
                </a:solidFill>
                <a:latin typeface="Montserrat"/>
                <a:ea typeface="Montserrat"/>
                <a:cs typeface="Montserrat"/>
                <a:sym typeface="Montserrat"/>
              </a:rPr>
              <a:t>Guide:</a:t>
            </a:r>
            <a:endParaRPr sz="1500">
              <a:solidFill>
                <a:srgbClr val="CACACA"/>
              </a:solidFill>
              <a:latin typeface="Montserrat"/>
              <a:ea typeface="Montserrat"/>
              <a:cs typeface="Montserrat"/>
              <a:sym typeface="Montserrat"/>
            </a:endParaRPr>
          </a:p>
          <a:p>
            <a:pPr indent="0" lvl="0" marL="0" rtl="0" algn="l">
              <a:spcBef>
                <a:spcPts val="1000"/>
              </a:spcBef>
              <a:spcAft>
                <a:spcPts val="0"/>
              </a:spcAft>
              <a:buNone/>
            </a:pPr>
            <a:r>
              <a:rPr lang="af">
                <a:solidFill>
                  <a:srgbClr val="CACACA"/>
                </a:solidFill>
                <a:latin typeface="Montserrat"/>
                <a:ea typeface="Montserrat"/>
                <a:cs typeface="Montserrat"/>
                <a:sym typeface="Montserrat"/>
              </a:rPr>
              <a:t>Dr. Ramchand Hablani</a:t>
            </a:r>
            <a:endParaRPr>
              <a:solidFill>
                <a:srgbClr val="CACACA"/>
              </a:solidFill>
              <a:latin typeface="Montserrat"/>
              <a:ea typeface="Montserrat"/>
              <a:cs typeface="Montserrat"/>
              <a:sym typeface="Montserrat"/>
            </a:endParaRPr>
          </a:p>
        </p:txBody>
      </p:sp>
      <p:sp>
        <p:nvSpPr>
          <p:cNvPr id="507" name="Google Shape;507;p30"/>
          <p:cNvSpPr txBox="1"/>
          <p:nvPr/>
        </p:nvSpPr>
        <p:spPr>
          <a:xfrm>
            <a:off x="1330726" y="193612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af" sz="1500">
                <a:solidFill>
                  <a:srgbClr val="CACACA"/>
                </a:solidFill>
                <a:latin typeface="Montserrat"/>
                <a:ea typeface="Montserrat"/>
                <a:cs typeface="Montserrat"/>
                <a:sym typeface="Montserrat"/>
              </a:rPr>
              <a:t>Members:</a:t>
            </a:r>
            <a:endParaRPr sz="1900">
              <a:solidFill>
                <a:srgbClr val="CACACA"/>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Training </a:t>
            </a:r>
            <a:r>
              <a:rPr lang="af"/>
              <a:t>Accuracy</a:t>
            </a:r>
            <a:r>
              <a:rPr lang="af"/>
              <a:t> and Validation accuracy on</a:t>
            </a:r>
            <a:r>
              <a:rPr lang="af"/>
              <a:t> RAF 100 X 100 .</a:t>
            </a:r>
            <a:endParaRPr/>
          </a:p>
          <a:p>
            <a:pPr indent="0" lvl="0" marL="0" rtl="0" algn="l">
              <a:spcBef>
                <a:spcPts val="0"/>
              </a:spcBef>
              <a:spcAft>
                <a:spcPts val="0"/>
              </a:spcAft>
              <a:buNone/>
            </a:pPr>
            <a:r>
              <a:t/>
            </a:r>
            <a:endParaRPr/>
          </a:p>
        </p:txBody>
      </p:sp>
      <p:pic>
        <p:nvPicPr>
          <p:cNvPr id="645" name="Google Shape;645;p48"/>
          <p:cNvPicPr preferRelativeResize="0"/>
          <p:nvPr/>
        </p:nvPicPr>
        <p:blipFill>
          <a:blip r:embed="rId3">
            <a:alphaModFix/>
          </a:blip>
          <a:stretch>
            <a:fillRect/>
          </a:stretch>
        </p:blipFill>
        <p:spPr>
          <a:xfrm>
            <a:off x="152400" y="1460250"/>
            <a:ext cx="8839197" cy="254768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Testing </a:t>
            </a:r>
            <a:r>
              <a:rPr lang="af"/>
              <a:t>Accuracy</a:t>
            </a:r>
            <a:r>
              <a:rPr lang="af"/>
              <a:t> on </a:t>
            </a:r>
            <a:r>
              <a:rPr lang="af"/>
              <a:t> RAF 100 X 100 .</a:t>
            </a:r>
            <a:endParaRPr/>
          </a:p>
          <a:p>
            <a:pPr indent="0" lvl="0" marL="0" rtl="0" algn="l">
              <a:spcBef>
                <a:spcPts val="0"/>
              </a:spcBef>
              <a:spcAft>
                <a:spcPts val="0"/>
              </a:spcAft>
              <a:buNone/>
            </a:pPr>
            <a:r>
              <a:t/>
            </a:r>
            <a:endParaRPr/>
          </a:p>
        </p:txBody>
      </p:sp>
      <p:pic>
        <p:nvPicPr>
          <p:cNvPr id="651" name="Google Shape;651;p49"/>
          <p:cNvPicPr preferRelativeResize="0"/>
          <p:nvPr/>
        </p:nvPicPr>
        <p:blipFill rotWithShape="1">
          <a:blip r:embed="rId3">
            <a:alphaModFix/>
          </a:blip>
          <a:srcRect b="0" l="0" r="0" t="31478"/>
          <a:stretch/>
        </p:blipFill>
        <p:spPr>
          <a:xfrm>
            <a:off x="267638" y="1425800"/>
            <a:ext cx="8608724" cy="3565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0"/>
          <p:cNvSpPr txBox="1"/>
          <p:nvPr>
            <p:ph type="title"/>
          </p:nvPr>
        </p:nvSpPr>
        <p:spPr>
          <a:xfrm>
            <a:off x="1195675" y="308175"/>
            <a:ext cx="2270400" cy="33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Prediction </a:t>
            </a:r>
            <a:endParaRPr/>
          </a:p>
          <a:p>
            <a:pPr indent="0" lvl="0" marL="0" rtl="0" algn="l">
              <a:spcBef>
                <a:spcPts val="0"/>
              </a:spcBef>
              <a:spcAft>
                <a:spcPts val="0"/>
              </a:spcAft>
              <a:buNone/>
            </a:pPr>
            <a:r>
              <a:rPr lang="af"/>
              <a:t>On</a:t>
            </a:r>
            <a:endParaRPr/>
          </a:p>
          <a:p>
            <a:pPr indent="0" lvl="0" marL="0" rtl="0" algn="l">
              <a:spcBef>
                <a:spcPts val="0"/>
              </a:spcBef>
              <a:spcAft>
                <a:spcPts val="0"/>
              </a:spcAft>
              <a:buNone/>
            </a:pPr>
            <a:r>
              <a:rPr lang="af"/>
              <a:t> RAF 100 X 100 .</a:t>
            </a:r>
            <a:endParaRPr/>
          </a:p>
          <a:p>
            <a:pPr indent="0" lvl="0" marL="0" rtl="0" algn="l">
              <a:spcBef>
                <a:spcPts val="0"/>
              </a:spcBef>
              <a:spcAft>
                <a:spcPts val="0"/>
              </a:spcAft>
              <a:buNone/>
            </a:pPr>
            <a:r>
              <a:t/>
            </a:r>
            <a:endParaRPr/>
          </a:p>
        </p:txBody>
      </p:sp>
      <p:pic>
        <p:nvPicPr>
          <p:cNvPr id="657" name="Google Shape;657;p50"/>
          <p:cNvPicPr preferRelativeResize="0"/>
          <p:nvPr/>
        </p:nvPicPr>
        <p:blipFill rotWithShape="1">
          <a:blip r:embed="rId3">
            <a:alphaModFix/>
          </a:blip>
          <a:srcRect b="0" l="9885" r="0" t="0"/>
          <a:stretch/>
        </p:blipFill>
        <p:spPr>
          <a:xfrm>
            <a:off x="4209915" y="303613"/>
            <a:ext cx="4706060" cy="4536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Stats we maintained…</a:t>
            </a:r>
            <a:endParaRPr/>
          </a:p>
        </p:txBody>
      </p:sp>
      <p:pic>
        <p:nvPicPr>
          <p:cNvPr id="663" name="Google Shape;663;p51"/>
          <p:cNvPicPr preferRelativeResize="0"/>
          <p:nvPr/>
        </p:nvPicPr>
        <p:blipFill rotWithShape="1">
          <a:blip r:embed="rId3">
            <a:alphaModFix/>
          </a:blip>
          <a:srcRect b="39986" l="0" r="3166" t="10143"/>
          <a:stretch/>
        </p:blipFill>
        <p:spPr>
          <a:xfrm>
            <a:off x="377925" y="1445600"/>
            <a:ext cx="8623273" cy="24980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Sample Outputs:</a:t>
            </a:r>
            <a:endParaRPr/>
          </a:p>
        </p:txBody>
      </p:sp>
      <p:pic>
        <p:nvPicPr>
          <p:cNvPr id="669" name="Google Shape;669;p52"/>
          <p:cNvPicPr preferRelativeResize="0"/>
          <p:nvPr/>
        </p:nvPicPr>
        <p:blipFill>
          <a:blip r:embed="rId3">
            <a:alphaModFix/>
          </a:blip>
          <a:stretch>
            <a:fillRect/>
          </a:stretch>
        </p:blipFill>
        <p:spPr>
          <a:xfrm>
            <a:off x="621763" y="1121975"/>
            <a:ext cx="7813776" cy="353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Sample Outputs:</a:t>
            </a:r>
            <a:endParaRPr/>
          </a:p>
        </p:txBody>
      </p:sp>
      <p:pic>
        <p:nvPicPr>
          <p:cNvPr id="675" name="Google Shape;675;p53"/>
          <p:cNvPicPr preferRelativeResize="0"/>
          <p:nvPr/>
        </p:nvPicPr>
        <p:blipFill>
          <a:blip r:embed="rId3">
            <a:alphaModFix/>
          </a:blip>
          <a:stretch>
            <a:fillRect/>
          </a:stretch>
        </p:blipFill>
        <p:spPr>
          <a:xfrm>
            <a:off x="915463" y="1028425"/>
            <a:ext cx="7802984" cy="3530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Sample Outputs:</a:t>
            </a:r>
            <a:endParaRPr/>
          </a:p>
        </p:txBody>
      </p:sp>
      <p:pic>
        <p:nvPicPr>
          <p:cNvPr id="681" name="Google Shape;681;p54"/>
          <p:cNvPicPr preferRelativeResize="0"/>
          <p:nvPr/>
        </p:nvPicPr>
        <p:blipFill>
          <a:blip r:embed="rId3">
            <a:alphaModFix/>
          </a:blip>
          <a:stretch>
            <a:fillRect/>
          </a:stretch>
        </p:blipFill>
        <p:spPr>
          <a:xfrm>
            <a:off x="471988" y="1104625"/>
            <a:ext cx="8533776" cy="3530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Sample Outputs:</a:t>
            </a:r>
            <a:endParaRPr/>
          </a:p>
        </p:txBody>
      </p:sp>
      <p:pic>
        <p:nvPicPr>
          <p:cNvPr id="687" name="Google Shape;687;p55"/>
          <p:cNvPicPr preferRelativeResize="0"/>
          <p:nvPr/>
        </p:nvPicPr>
        <p:blipFill>
          <a:blip r:embed="rId3">
            <a:alphaModFix/>
          </a:blip>
          <a:stretch>
            <a:fillRect/>
          </a:stretch>
        </p:blipFill>
        <p:spPr>
          <a:xfrm>
            <a:off x="266088" y="1078625"/>
            <a:ext cx="8611828" cy="35308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6"/>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3" name="Google Shape;693;p56" title="Points scored"/>
          <p:cNvPicPr preferRelativeResize="0"/>
          <p:nvPr/>
        </p:nvPicPr>
        <p:blipFill>
          <a:blip r:embed="rId3">
            <a:alphaModFix/>
          </a:blip>
          <a:stretch>
            <a:fillRect/>
          </a:stretch>
        </p:blipFill>
        <p:spPr>
          <a:xfrm>
            <a:off x="536075" y="112088"/>
            <a:ext cx="8071851" cy="4919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7"/>
          <p:cNvSpPr txBox="1"/>
          <p:nvPr>
            <p:ph type="title"/>
          </p:nvPr>
        </p:nvSpPr>
        <p:spPr>
          <a:xfrm>
            <a:off x="1297500" y="393750"/>
            <a:ext cx="2075700" cy="25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Confusion</a:t>
            </a:r>
            <a:r>
              <a:rPr lang="af"/>
              <a:t> Matrix </a:t>
            </a:r>
            <a:endParaRPr/>
          </a:p>
        </p:txBody>
      </p:sp>
      <p:pic>
        <p:nvPicPr>
          <p:cNvPr id="699" name="Google Shape;699;p57"/>
          <p:cNvPicPr preferRelativeResize="0"/>
          <p:nvPr/>
        </p:nvPicPr>
        <p:blipFill rotWithShape="1">
          <a:blip r:embed="rId3">
            <a:alphaModFix/>
          </a:blip>
          <a:srcRect b="4802" l="16394" r="39910" t="27753"/>
          <a:stretch/>
        </p:blipFill>
        <p:spPr>
          <a:xfrm>
            <a:off x="4157555" y="393750"/>
            <a:ext cx="4679795" cy="451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Objective</a:t>
            </a:r>
            <a:endParaRPr/>
          </a:p>
        </p:txBody>
      </p:sp>
      <p:sp>
        <p:nvSpPr>
          <p:cNvPr id="513" name="Google Shape;513;p31"/>
          <p:cNvSpPr txBox="1"/>
          <p:nvPr>
            <p:ph idx="1" type="body"/>
          </p:nvPr>
        </p:nvSpPr>
        <p:spPr>
          <a:xfrm>
            <a:off x="1297500" y="1307850"/>
            <a:ext cx="4266300" cy="359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1000"/>
              </a:spcAft>
              <a:buSzPts val="1800"/>
              <a:buChar char="●"/>
            </a:pPr>
            <a:r>
              <a:rPr lang="af" sz="1800"/>
              <a:t>Facial Expression Recognition using Deep Learning and Analysing the changes in accuracy  on different Datasets and different layers</a:t>
            </a:r>
            <a:endParaRPr sz="1800"/>
          </a:p>
        </p:txBody>
      </p:sp>
      <p:pic>
        <p:nvPicPr>
          <p:cNvPr id="514" name="Google Shape;514;p31"/>
          <p:cNvPicPr preferRelativeResize="0"/>
          <p:nvPr/>
        </p:nvPicPr>
        <p:blipFill>
          <a:blip r:embed="rId3">
            <a:alphaModFix/>
          </a:blip>
          <a:stretch>
            <a:fillRect/>
          </a:stretch>
        </p:blipFill>
        <p:spPr>
          <a:xfrm>
            <a:off x="5993100" y="1501325"/>
            <a:ext cx="2846099" cy="25360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8"/>
          <p:cNvSpPr txBox="1"/>
          <p:nvPr>
            <p:ph type="title"/>
          </p:nvPr>
        </p:nvSpPr>
        <p:spPr>
          <a:xfrm>
            <a:off x="1297500" y="393750"/>
            <a:ext cx="70389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References</a:t>
            </a:r>
            <a:endParaRPr/>
          </a:p>
        </p:txBody>
      </p:sp>
      <p:sp>
        <p:nvSpPr>
          <p:cNvPr id="705" name="Google Shape;705;p58"/>
          <p:cNvSpPr txBox="1"/>
          <p:nvPr/>
        </p:nvSpPr>
        <p:spPr>
          <a:xfrm>
            <a:off x="1396225" y="1212425"/>
            <a:ext cx="73686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af" sz="1500">
                <a:solidFill>
                  <a:schemeClr val="lt1"/>
                </a:solidFill>
                <a:latin typeface="Lato"/>
                <a:ea typeface="Lato"/>
                <a:cs typeface="Lato"/>
                <a:sym typeface="Lato"/>
              </a:rPr>
              <a:t>Datasets : </a:t>
            </a:r>
            <a:endParaRPr sz="15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AutoNum type="arabicPeriod"/>
            </a:pPr>
            <a:r>
              <a:rPr lang="af" sz="1200">
                <a:solidFill>
                  <a:schemeClr val="lt1"/>
                </a:solidFill>
                <a:latin typeface="Lato"/>
                <a:ea typeface="Lato"/>
                <a:cs typeface="Lato"/>
                <a:sym typeface="Lato"/>
              </a:rPr>
              <a:t>FER-2013 [21]   :- </a:t>
            </a:r>
            <a:r>
              <a:rPr lang="af" sz="1200" u="sng">
                <a:solidFill>
                  <a:schemeClr val="hlink"/>
                </a:solidFill>
                <a:latin typeface="Lato"/>
                <a:ea typeface="Lato"/>
                <a:cs typeface="Lato"/>
                <a:sym typeface="Lato"/>
                <a:hlinkClick r:id="rId3"/>
              </a:rPr>
              <a:t>http://www.consortium.ri.cmu.edu/ckagree/</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AutoNum type="arabicPeriod"/>
            </a:pPr>
            <a:r>
              <a:rPr lang="af" sz="1200">
                <a:solidFill>
                  <a:schemeClr val="lt1"/>
                </a:solidFill>
                <a:latin typeface="Lato"/>
                <a:ea typeface="Lato"/>
                <a:cs typeface="Lato"/>
                <a:sym typeface="Lato"/>
              </a:rPr>
              <a:t>RaFD [41]    :-  </a:t>
            </a:r>
            <a:r>
              <a:rPr lang="af" sz="1200" u="sng">
                <a:solidFill>
                  <a:schemeClr val="hlink"/>
                </a:solidFill>
                <a:latin typeface="Lato"/>
                <a:ea typeface="Lato"/>
                <a:cs typeface="Lato"/>
                <a:sym typeface="Lato"/>
                <a:hlinkClick r:id="rId4"/>
              </a:rPr>
              <a:t>http://www.socsci.ru.nl:8180/RaFD2/RaFD/</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AutoNum type="arabicPeriod"/>
            </a:pPr>
            <a:r>
              <a:rPr lang="af" sz="1200">
                <a:solidFill>
                  <a:schemeClr val="lt1"/>
                </a:solidFill>
                <a:latin typeface="Lato"/>
                <a:ea typeface="Lato"/>
                <a:cs typeface="Lato"/>
                <a:sym typeface="Lato"/>
              </a:rPr>
              <a:t>RAF-DB [44], [45]   :-  </a:t>
            </a:r>
            <a:r>
              <a:rPr lang="af" sz="1200" u="sng">
                <a:solidFill>
                  <a:schemeClr val="hlink"/>
                </a:solidFill>
                <a:latin typeface="Lato"/>
                <a:ea typeface="Lato"/>
                <a:cs typeface="Lato"/>
                <a:sym typeface="Lato"/>
                <a:hlinkClick r:id="rId5"/>
              </a:rPr>
              <a:t>http://www.whdeng.cn/RAF/model1.html/</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AutoNum type="arabicPeriod"/>
            </a:pPr>
            <a:r>
              <a:rPr lang="af" sz="1200">
                <a:solidFill>
                  <a:schemeClr val="lt1"/>
                </a:solidFill>
                <a:latin typeface="Lato"/>
                <a:ea typeface="Lato"/>
                <a:cs typeface="Lato"/>
                <a:sym typeface="Lato"/>
              </a:rPr>
              <a:t>ExpW [47]   :- </a:t>
            </a:r>
            <a:r>
              <a:rPr lang="af" sz="1200" u="sng">
                <a:solidFill>
                  <a:schemeClr val="hlink"/>
                </a:solidFill>
                <a:latin typeface="Lato"/>
                <a:ea typeface="Lato"/>
                <a:cs typeface="Lato"/>
                <a:sym typeface="Lato"/>
                <a:hlinkClick r:id="rId6"/>
              </a:rPr>
              <a:t>http://mmlab.ie.cuhk.edu.hk/projects/socialrelation/index.html/</a:t>
            </a:r>
            <a:endParaRPr sz="1200">
              <a:solidFill>
                <a:schemeClr val="lt1"/>
              </a:solidFill>
              <a:latin typeface="Lato"/>
              <a:ea typeface="Lato"/>
              <a:cs typeface="Lato"/>
              <a:sym typeface="Lato"/>
            </a:endParaRPr>
          </a:p>
          <a:p>
            <a:pPr indent="0" lvl="0" marL="457200" rtl="0" algn="l">
              <a:spcBef>
                <a:spcPts val="0"/>
              </a:spcBef>
              <a:spcAft>
                <a:spcPts val="0"/>
              </a:spcAft>
              <a:buNone/>
            </a:pPr>
            <a:r>
              <a:t/>
            </a:r>
            <a:endParaRPr sz="1200">
              <a:solidFill>
                <a:schemeClr val="lt1"/>
              </a:solidFill>
              <a:latin typeface="Lato"/>
              <a:ea typeface="Lato"/>
              <a:cs typeface="Lato"/>
              <a:sym typeface="Lato"/>
            </a:endParaRPr>
          </a:p>
          <a:p>
            <a:pPr indent="0" lvl="0" marL="45720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rPr lang="af">
                <a:solidFill>
                  <a:schemeClr val="lt1"/>
                </a:solidFill>
                <a:latin typeface="Lato"/>
                <a:ea typeface="Lato"/>
                <a:cs typeface="Lato"/>
                <a:sym typeface="Lato"/>
              </a:rPr>
              <a:t>Research Papers :</a:t>
            </a:r>
            <a:endParaRPr>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af" sz="1100">
                <a:solidFill>
                  <a:schemeClr val="lt1"/>
                </a:solidFill>
                <a:latin typeface="Lato"/>
                <a:ea typeface="Lato"/>
                <a:cs typeface="Lato"/>
                <a:sym typeface="Lato"/>
              </a:rPr>
              <a:t>Facial emotion recognition using deep learning: review and insights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af" sz="1100">
                <a:solidFill>
                  <a:schemeClr val="lt1"/>
                </a:solidFill>
                <a:latin typeface="Lato"/>
                <a:ea typeface="Lato"/>
                <a:cs typeface="Lato"/>
                <a:sym typeface="Lato"/>
              </a:rPr>
              <a:t>Facial Expression Recognition Based on Deep Learning Convolution Neural Network: A Review</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af" sz="1100">
                <a:solidFill>
                  <a:schemeClr val="lt1"/>
                </a:solidFill>
                <a:latin typeface="Lato"/>
                <a:ea typeface="Lato"/>
                <a:cs typeface="Lato"/>
                <a:sym typeface="Lato"/>
              </a:rPr>
              <a:t>Emotional face expression recognition in problematic Internet use and excessive smartphone use: task‑based fMRI study</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af" sz="1100">
                <a:solidFill>
                  <a:schemeClr val="lt1"/>
                </a:solidFill>
                <a:latin typeface="Lato"/>
                <a:ea typeface="Lato"/>
                <a:cs typeface="Lato"/>
                <a:sym typeface="Lato"/>
              </a:rPr>
              <a:t>PTZ-Camera-Based Facial Expression Analysis using Faster R-CNN for Student Engagement Recognition</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af" sz="1100">
                <a:solidFill>
                  <a:schemeClr val="lt1"/>
                </a:solidFill>
                <a:latin typeface="Lato"/>
                <a:ea typeface="Lato"/>
                <a:cs typeface="Lato"/>
                <a:sym typeface="Lato"/>
              </a:rPr>
              <a:t>Four‑layer ConvNet to facial emotion recognition with minimal epochs and the </a:t>
            </a:r>
            <a:r>
              <a:rPr lang="af" sz="1100">
                <a:solidFill>
                  <a:schemeClr val="lt1"/>
                </a:solidFill>
                <a:latin typeface="Lato"/>
                <a:ea typeface="Lato"/>
                <a:cs typeface="Lato"/>
                <a:sym typeface="Lato"/>
              </a:rPr>
              <a:t>significance</a:t>
            </a:r>
            <a:r>
              <a:rPr lang="af" sz="1100">
                <a:solidFill>
                  <a:schemeClr val="lt1"/>
                </a:solidFill>
                <a:latin typeface="Lato"/>
                <a:ea typeface="Lato"/>
                <a:cs typeface="Lato"/>
                <a:sym typeface="Lato"/>
              </a:rPr>
              <a:t> of data diversity</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af" sz="1100">
                <a:solidFill>
                  <a:schemeClr val="lt1"/>
                </a:solidFill>
                <a:latin typeface="Lato"/>
                <a:ea typeface="Lato"/>
                <a:cs typeface="Lato"/>
                <a:sym typeface="Lato"/>
              </a:rPr>
              <a:t>A Comprehensive Survey on Deep Facial Expression Recognition: Challenges, Applications, and Future Guidelines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af" sz="1100">
                <a:solidFill>
                  <a:schemeClr val="lt1"/>
                </a:solidFill>
                <a:latin typeface="Lato"/>
                <a:ea typeface="Lato"/>
                <a:cs typeface="Lato"/>
                <a:sym typeface="Lato"/>
              </a:rPr>
              <a:t>A deep prototypical learning with local attention network for dynamic micro-expression recognition</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AutoNum type="arabicPeriod"/>
            </a:pPr>
            <a:r>
              <a:rPr lang="af" sz="1100">
                <a:solidFill>
                  <a:schemeClr val="lt1"/>
                </a:solidFill>
              </a:rPr>
              <a:t>The Relationship Between Facial Expression and Cognitive Function in Patients With Depression</a:t>
            </a:r>
            <a:endParaRPr sz="2000">
              <a:solidFill>
                <a:schemeClr val="lt1"/>
              </a:solidFill>
              <a:highlight>
                <a:srgbClr val="F7F7F7"/>
              </a:highlight>
              <a:latin typeface="Georgia"/>
              <a:ea typeface="Georgia"/>
              <a:cs typeface="Georgia"/>
              <a:sym typeface="Georgia"/>
            </a:endParaRPr>
          </a:p>
          <a:p>
            <a:pPr indent="-298450" lvl="0" marL="457200" rtl="0" algn="l">
              <a:spcBef>
                <a:spcPts val="0"/>
              </a:spcBef>
              <a:spcAft>
                <a:spcPts val="0"/>
              </a:spcAft>
              <a:buClr>
                <a:schemeClr val="lt1"/>
              </a:buClr>
              <a:buSzPts val="1100"/>
              <a:buFont typeface="Lato"/>
              <a:buAutoNum type="arabicPeriod"/>
            </a:pPr>
            <a:r>
              <a:rPr lang="af" sz="1100">
                <a:solidFill>
                  <a:schemeClr val="lt1"/>
                </a:solidFill>
                <a:latin typeface="Lato"/>
                <a:ea typeface="Lato"/>
                <a:cs typeface="Lato"/>
                <a:sym typeface="Lato"/>
              </a:rPr>
              <a:t>Fine-Grained Facial Expression Analysis Using Dimensional Emotion Model</a:t>
            </a:r>
            <a:endParaRPr sz="1100">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9"/>
          <p:cNvSpPr txBox="1"/>
          <p:nvPr>
            <p:ph type="title"/>
          </p:nvPr>
        </p:nvSpPr>
        <p:spPr>
          <a:xfrm>
            <a:off x="655425" y="18793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af"/>
              <a:t>Thank you!</a:t>
            </a:r>
            <a:endParaRPr b="1"/>
          </a:p>
        </p:txBody>
      </p:sp>
      <p:grpSp>
        <p:nvGrpSpPr>
          <p:cNvPr id="711" name="Google Shape;711;p59"/>
          <p:cNvGrpSpPr/>
          <p:nvPr/>
        </p:nvGrpSpPr>
        <p:grpSpPr>
          <a:xfrm>
            <a:off x="4066820" y="1553491"/>
            <a:ext cx="3159984" cy="2439109"/>
            <a:chOff x="3553042" y="1657806"/>
            <a:chExt cx="3461100" cy="2671532"/>
          </a:xfrm>
        </p:grpSpPr>
        <p:sp>
          <p:nvSpPr>
            <p:cNvPr id="712" name="Google Shape;712;p5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20" name="Google Shape;720;p59"/>
          <p:cNvPicPr preferRelativeResize="0"/>
          <p:nvPr/>
        </p:nvPicPr>
        <p:blipFill rotWithShape="1">
          <a:blip r:embed="rId3">
            <a:alphaModFix/>
          </a:blip>
          <a:srcRect b="26215" l="45356" r="19582" t="50734"/>
          <a:stretch/>
        </p:blipFill>
        <p:spPr>
          <a:xfrm>
            <a:off x="4115168" y="1605388"/>
            <a:ext cx="3063300" cy="1745700"/>
          </a:xfrm>
          <a:prstGeom prst="rect">
            <a:avLst/>
          </a:prstGeom>
          <a:noFill/>
          <a:ln>
            <a:noFill/>
          </a:ln>
        </p:spPr>
      </p:pic>
      <p:sp>
        <p:nvSpPr>
          <p:cNvPr id="721" name="Google Shape;721;p5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59"/>
          <p:cNvGrpSpPr/>
          <p:nvPr/>
        </p:nvGrpSpPr>
        <p:grpSpPr>
          <a:xfrm>
            <a:off x="6762480" y="2546254"/>
            <a:ext cx="1024386" cy="1522884"/>
            <a:chOff x="6505573" y="2745170"/>
            <a:chExt cx="1122000" cy="1668000"/>
          </a:xfrm>
        </p:grpSpPr>
        <p:sp>
          <p:nvSpPr>
            <p:cNvPr id="723" name="Google Shape;723;p5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27" name="Google Shape;727;p59"/>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728" name="Google Shape;728;p5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 name="Google Shape;729;p59"/>
          <p:cNvGrpSpPr/>
          <p:nvPr/>
        </p:nvGrpSpPr>
        <p:grpSpPr>
          <a:xfrm>
            <a:off x="6405999" y="3122078"/>
            <a:ext cx="520684" cy="1040670"/>
            <a:chOff x="9543736" y="4486132"/>
            <a:chExt cx="570300" cy="1135235"/>
          </a:xfrm>
        </p:grpSpPr>
        <p:sp>
          <p:nvSpPr>
            <p:cNvPr id="730" name="Google Shape;730;p5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34" name="Google Shape;734;p59"/>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735" name="Google Shape;735;p59"/>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59"/>
          <p:cNvGrpSpPr/>
          <p:nvPr/>
        </p:nvGrpSpPr>
        <p:grpSpPr>
          <a:xfrm>
            <a:off x="7564804" y="3443361"/>
            <a:ext cx="455496" cy="692277"/>
            <a:chOff x="7384375" y="3728000"/>
            <a:chExt cx="498900" cy="758244"/>
          </a:xfrm>
        </p:grpSpPr>
        <p:sp>
          <p:nvSpPr>
            <p:cNvPr id="737" name="Google Shape;737;p5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59"/>
          <p:cNvGrpSpPr/>
          <p:nvPr/>
        </p:nvGrpSpPr>
        <p:grpSpPr>
          <a:xfrm>
            <a:off x="7564836" y="3561758"/>
            <a:ext cx="478081" cy="462776"/>
            <a:chOff x="7384385" y="3857442"/>
            <a:chExt cx="523637" cy="506874"/>
          </a:xfrm>
        </p:grpSpPr>
        <p:sp>
          <p:nvSpPr>
            <p:cNvPr id="742" name="Google Shape;742;p5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9"/>
            <p:cNvGrpSpPr/>
            <p:nvPr/>
          </p:nvGrpSpPr>
          <p:grpSpPr>
            <a:xfrm>
              <a:off x="7384385" y="3857442"/>
              <a:ext cx="523637" cy="498900"/>
              <a:chOff x="7384385" y="3857442"/>
              <a:chExt cx="523637" cy="498900"/>
            </a:xfrm>
          </p:grpSpPr>
          <p:sp>
            <p:nvSpPr>
              <p:cNvPr id="744" name="Google Shape;744;p5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746" name="Google Shape;746;p59"/>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747" name="Google Shape;747;p59"/>
          <p:cNvGrpSpPr/>
          <p:nvPr/>
        </p:nvGrpSpPr>
        <p:grpSpPr>
          <a:xfrm>
            <a:off x="8110843" y="3443361"/>
            <a:ext cx="435785" cy="692277"/>
            <a:chOff x="7982421" y="3727763"/>
            <a:chExt cx="477311" cy="758244"/>
          </a:xfrm>
        </p:grpSpPr>
        <p:sp>
          <p:nvSpPr>
            <p:cNvPr id="748" name="Google Shape;748;p5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56" name="Google Shape;756;p59"/>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Literature</a:t>
            </a:r>
            <a:r>
              <a:rPr lang="af"/>
              <a:t> Survey</a:t>
            </a:r>
            <a:endParaRPr/>
          </a:p>
        </p:txBody>
      </p:sp>
      <p:graphicFrame>
        <p:nvGraphicFramePr>
          <p:cNvPr id="520" name="Google Shape;520;p32"/>
          <p:cNvGraphicFramePr/>
          <p:nvPr/>
        </p:nvGraphicFramePr>
        <p:xfrm>
          <a:off x="523100" y="1619250"/>
          <a:ext cx="3000000" cy="3000000"/>
        </p:xfrm>
        <a:graphic>
          <a:graphicData uri="http://schemas.openxmlformats.org/drawingml/2006/table">
            <a:tbl>
              <a:tblPr>
                <a:noFill/>
                <a:tableStyleId>{2C0FA348-3811-4979-8175-52E8DD5103E6}</a:tableStyleId>
              </a:tblPr>
              <a:tblGrid>
                <a:gridCol w="574250"/>
                <a:gridCol w="1872950"/>
                <a:gridCol w="1482075"/>
                <a:gridCol w="1556700"/>
                <a:gridCol w="1499175"/>
                <a:gridCol w="1335675"/>
              </a:tblGrid>
              <a:tr h="709525">
                <a:tc>
                  <a:txBody>
                    <a:bodyPr/>
                    <a:lstStyle/>
                    <a:p>
                      <a:pPr indent="0" lvl="0" marL="0" rtl="0" algn="l">
                        <a:spcBef>
                          <a:spcPts val="0"/>
                        </a:spcBef>
                        <a:spcAft>
                          <a:spcPts val="0"/>
                        </a:spcAft>
                        <a:buNone/>
                      </a:pPr>
                      <a:r>
                        <a:rPr lang="af">
                          <a:solidFill>
                            <a:schemeClr val="lt2"/>
                          </a:solidFill>
                        </a:rPr>
                        <a:t>Sr. No.</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af">
                          <a:solidFill>
                            <a:schemeClr val="lt2"/>
                          </a:solidFill>
                        </a:rPr>
                        <a:t>Title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af">
                          <a:solidFill>
                            <a:schemeClr val="lt2"/>
                          </a:solidFill>
                        </a:rPr>
                        <a:t>Author</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af">
                          <a:solidFill>
                            <a:schemeClr val="lt2"/>
                          </a:solidFill>
                        </a:rPr>
                        <a:t>Journal</a:t>
                      </a:r>
                      <a:r>
                        <a:rPr lang="af">
                          <a:solidFill>
                            <a:schemeClr val="lt2"/>
                          </a:solidFill>
                        </a:rPr>
                        <a:t>/Source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af">
                          <a:solidFill>
                            <a:schemeClr val="lt2"/>
                          </a:solidFill>
                        </a:rPr>
                        <a:t>Findings &amp; Relevance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af">
                          <a:solidFill>
                            <a:schemeClr val="lt2"/>
                          </a:solidFill>
                        </a:rPr>
                        <a:t>Research Gap</a:t>
                      </a:r>
                      <a:endParaRPr>
                        <a:solidFill>
                          <a:schemeClr val="lt2"/>
                        </a:solidFill>
                      </a:endParaRPr>
                    </a:p>
                    <a:p>
                      <a:pPr indent="0" lvl="0" marL="0" rtl="0" algn="l">
                        <a:spcBef>
                          <a:spcPts val="0"/>
                        </a:spcBef>
                        <a:spcAft>
                          <a:spcPts val="0"/>
                        </a:spcAft>
                        <a:buNone/>
                      </a:pPr>
                      <a:r>
                        <a:t/>
                      </a:r>
                      <a:endParaRPr>
                        <a:solidFill>
                          <a:schemeClr val="lt2"/>
                        </a:solidFill>
                      </a:endParaRPr>
                    </a:p>
                  </a:txBody>
                  <a:tcPr marT="91425" marB="91425" marR="91425" marL="91425"/>
                </a:tc>
              </a:tr>
              <a:tr h="525575">
                <a:tc>
                  <a:txBody>
                    <a:bodyPr/>
                    <a:lstStyle/>
                    <a:p>
                      <a:pPr indent="0" lvl="0" marL="0" rtl="0" algn="l">
                        <a:spcBef>
                          <a:spcPts val="0"/>
                        </a:spcBef>
                        <a:spcAft>
                          <a:spcPts val="0"/>
                        </a:spcAft>
                        <a:buNone/>
                      </a:pPr>
                      <a:r>
                        <a:rPr lang="af" sz="1200">
                          <a:solidFill>
                            <a:schemeClr val="lt2"/>
                          </a:solidFill>
                        </a:rPr>
                        <a:t>1</a:t>
                      </a:r>
                      <a:endParaRPr sz="1200">
                        <a:solidFill>
                          <a:schemeClr val="lt2"/>
                        </a:solidFill>
                      </a:endParaRPr>
                    </a:p>
                  </a:txBody>
                  <a:tcPr marT="91425" marB="91425" marR="91425" marL="91425"/>
                </a:tc>
                <a:tc>
                  <a:txBody>
                    <a:bodyPr/>
                    <a:lstStyle/>
                    <a:p>
                      <a:pPr indent="0" lvl="0" marL="0" rtl="0" algn="l">
                        <a:spcBef>
                          <a:spcPts val="0"/>
                        </a:spcBef>
                        <a:spcAft>
                          <a:spcPts val="0"/>
                        </a:spcAft>
                        <a:buNone/>
                      </a:pPr>
                      <a:r>
                        <a:rPr lang="af" sz="1200">
                          <a:solidFill>
                            <a:schemeClr val="lt2"/>
                          </a:solidFill>
                        </a:rPr>
                        <a:t>Deep Facial Expression Recognition:</a:t>
                      </a:r>
                      <a:endParaRPr sz="1200">
                        <a:solidFill>
                          <a:schemeClr val="lt2"/>
                        </a:solidFill>
                      </a:endParaRPr>
                    </a:p>
                  </a:txBody>
                  <a:tcPr marT="91425" marB="91425" marR="91425" marL="91425"/>
                </a:tc>
                <a:tc>
                  <a:txBody>
                    <a:bodyPr/>
                    <a:lstStyle/>
                    <a:p>
                      <a:pPr indent="0" lvl="0" marL="0" rtl="0" algn="l">
                        <a:spcBef>
                          <a:spcPts val="0"/>
                        </a:spcBef>
                        <a:spcAft>
                          <a:spcPts val="0"/>
                        </a:spcAft>
                        <a:buNone/>
                      </a:pPr>
                      <a:r>
                        <a:rPr lang="af" sz="1000">
                          <a:solidFill>
                            <a:schemeClr val="lt2"/>
                          </a:solidFill>
                        </a:rPr>
                        <a:t>Shan Li and Weihong Deng</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af" sz="1000">
                          <a:solidFill>
                            <a:schemeClr val="lt2"/>
                          </a:solidFill>
                        </a:rPr>
                        <a:t>IEEE</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af" sz="1000">
                          <a:solidFill>
                            <a:schemeClr val="lt2"/>
                          </a:solidFill>
                        </a:rPr>
                        <a:t>Using deep neural networks have increasingly been leveraged to learn discriminative representations for automatic FER</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af" sz="1000">
                          <a:solidFill>
                            <a:schemeClr val="lt2"/>
                          </a:solidFill>
                        </a:rPr>
                        <a:t>Due to lack of proper dataset unable to train model properly</a:t>
                      </a:r>
                      <a:endParaRPr sz="1000">
                        <a:solidFill>
                          <a:schemeClr val="lt2"/>
                        </a:solidFill>
                      </a:endParaRPr>
                    </a:p>
                  </a:txBody>
                  <a:tcPr marT="91425" marB="91425" marR="91425" marL="91425"/>
                </a:tc>
              </a:tr>
              <a:tr h="893475">
                <a:tc>
                  <a:txBody>
                    <a:bodyPr/>
                    <a:lstStyle/>
                    <a:p>
                      <a:pPr indent="0" lvl="0" marL="0" rtl="0" algn="l">
                        <a:spcBef>
                          <a:spcPts val="0"/>
                        </a:spcBef>
                        <a:spcAft>
                          <a:spcPts val="0"/>
                        </a:spcAft>
                        <a:buNone/>
                      </a:pPr>
                      <a:r>
                        <a:rPr lang="af" sz="1200">
                          <a:solidFill>
                            <a:schemeClr val="lt2"/>
                          </a:solidFill>
                        </a:rPr>
                        <a:t>2</a:t>
                      </a:r>
                      <a:endParaRPr sz="1200">
                        <a:solidFill>
                          <a:schemeClr val="lt2"/>
                        </a:solidFill>
                      </a:endParaRPr>
                    </a:p>
                  </a:txBody>
                  <a:tcPr marT="91425" marB="91425" marR="91425" marL="91425"/>
                </a:tc>
                <a:tc>
                  <a:txBody>
                    <a:bodyPr/>
                    <a:lstStyle/>
                    <a:p>
                      <a:pPr indent="0" lvl="0" marL="0" rtl="0" algn="l">
                        <a:spcBef>
                          <a:spcPts val="0"/>
                        </a:spcBef>
                        <a:spcAft>
                          <a:spcPts val="0"/>
                        </a:spcAft>
                        <a:buNone/>
                      </a:pPr>
                      <a:r>
                        <a:rPr lang="af" sz="1200">
                          <a:solidFill>
                            <a:schemeClr val="lt2"/>
                          </a:solidFill>
                        </a:rPr>
                        <a:t>Facial emotion recognition using deep learning: review and insights</a:t>
                      </a:r>
                      <a:endParaRPr sz="1200">
                        <a:solidFill>
                          <a:schemeClr val="lt2"/>
                        </a:solidFill>
                      </a:endParaRPr>
                    </a:p>
                  </a:txBody>
                  <a:tcPr marT="91425" marB="91425" marR="91425" marL="91425"/>
                </a:tc>
                <a:tc>
                  <a:txBody>
                    <a:bodyPr/>
                    <a:lstStyle/>
                    <a:p>
                      <a:pPr indent="0" lvl="0" marL="0" rtl="0" algn="l">
                        <a:spcBef>
                          <a:spcPts val="0"/>
                        </a:spcBef>
                        <a:spcAft>
                          <a:spcPts val="0"/>
                        </a:spcAft>
                        <a:buNone/>
                      </a:pPr>
                      <a:r>
                        <a:rPr lang="af" sz="1000">
                          <a:solidFill>
                            <a:schemeClr val="lt2"/>
                          </a:solidFill>
                        </a:rPr>
                        <a:t>Wafa Mellouka, Wahida Handouzia</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af" sz="1000">
                          <a:solidFill>
                            <a:schemeClr val="lt2"/>
                          </a:solidFill>
                        </a:rPr>
                        <a:t>Tlemcen university, BP 320, Chetouane Tlemcen 1300, Algeria</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af" sz="1000">
                          <a:solidFill>
                            <a:schemeClr val="lt2"/>
                          </a:solidFill>
                        </a:rPr>
                        <a:t>In this paper we have a detailed study of all model, </a:t>
                      </a:r>
                      <a:r>
                        <a:rPr lang="af" sz="1000">
                          <a:solidFill>
                            <a:schemeClr val="lt2"/>
                          </a:solidFill>
                        </a:rPr>
                        <a:t>their</a:t>
                      </a:r>
                      <a:r>
                        <a:rPr lang="af" sz="1000">
                          <a:solidFill>
                            <a:schemeClr val="lt2"/>
                          </a:solidFill>
                        </a:rPr>
                        <a:t> </a:t>
                      </a:r>
                      <a:r>
                        <a:rPr lang="af" sz="1000">
                          <a:solidFill>
                            <a:schemeClr val="lt2"/>
                          </a:solidFill>
                        </a:rPr>
                        <a:t>innovations</a:t>
                      </a:r>
                      <a:r>
                        <a:rPr lang="af" sz="1000">
                          <a:solidFill>
                            <a:schemeClr val="lt2"/>
                          </a:solidFill>
                        </a:rPr>
                        <a:t> and their problems</a:t>
                      </a:r>
                      <a:endParaRPr sz="1000">
                        <a:solidFill>
                          <a:schemeClr val="lt2"/>
                        </a:solidFill>
                      </a:endParaRPr>
                    </a:p>
                  </a:txBody>
                  <a:tcPr marT="91425" marB="91425" marR="91425" marL="91425"/>
                </a:tc>
                <a:tc>
                  <a:txBody>
                    <a:bodyPr/>
                    <a:lstStyle/>
                    <a:p>
                      <a:pPr indent="0" lvl="0" marL="0" rtl="0" algn="l">
                        <a:spcBef>
                          <a:spcPts val="0"/>
                        </a:spcBef>
                        <a:spcAft>
                          <a:spcPts val="0"/>
                        </a:spcAft>
                        <a:buNone/>
                      </a:pPr>
                      <a:r>
                        <a:rPr lang="af" sz="1000">
                          <a:solidFill>
                            <a:schemeClr val="lt2"/>
                          </a:solidFill>
                        </a:rPr>
                        <a:t>This analysis of 2019 so there is some ambiguity</a:t>
                      </a:r>
                      <a:endParaRPr sz="1000">
                        <a:solidFill>
                          <a:schemeClr val="lt2"/>
                        </a:solidFill>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Literature Survey</a:t>
            </a:r>
            <a:endParaRPr/>
          </a:p>
        </p:txBody>
      </p:sp>
      <p:graphicFrame>
        <p:nvGraphicFramePr>
          <p:cNvPr id="526" name="Google Shape;526;p33"/>
          <p:cNvGraphicFramePr/>
          <p:nvPr/>
        </p:nvGraphicFramePr>
        <p:xfrm>
          <a:off x="523100" y="1619250"/>
          <a:ext cx="3000000" cy="3000000"/>
        </p:xfrm>
        <a:graphic>
          <a:graphicData uri="http://schemas.openxmlformats.org/drawingml/2006/table">
            <a:tbl>
              <a:tblPr>
                <a:noFill/>
                <a:tableStyleId>{2C0FA348-3811-4979-8175-52E8DD5103E6}</a:tableStyleId>
              </a:tblPr>
              <a:tblGrid>
                <a:gridCol w="574250"/>
                <a:gridCol w="1971775"/>
                <a:gridCol w="1556600"/>
                <a:gridCol w="1498125"/>
                <a:gridCol w="1592475"/>
                <a:gridCol w="1127625"/>
              </a:tblGrid>
              <a:tr h="799025">
                <a:tc>
                  <a:txBody>
                    <a:bodyPr/>
                    <a:lstStyle/>
                    <a:p>
                      <a:pPr indent="0" lvl="0" marL="0" rtl="0" algn="l">
                        <a:spcBef>
                          <a:spcPts val="0"/>
                        </a:spcBef>
                        <a:spcAft>
                          <a:spcPts val="0"/>
                        </a:spcAft>
                        <a:buNone/>
                      </a:pPr>
                      <a:r>
                        <a:rPr lang="af">
                          <a:solidFill>
                            <a:schemeClr val="lt2"/>
                          </a:solidFill>
                        </a:rPr>
                        <a:t>Sr. No.</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af">
                          <a:solidFill>
                            <a:schemeClr val="lt2"/>
                          </a:solidFill>
                        </a:rPr>
                        <a:t>Title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af">
                          <a:solidFill>
                            <a:schemeClr val="lt2"/>
                          </a:solidFill>
                        </a:rPr>
                        <a:t>Author</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af">
                          <a:solidFill>
                            <a:schemeClr val="lt2"/>
                          </a:solidFill>
                        </a:rPr>
                        <a:t>Journal/Source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af">
                          <a:solidFill>
                            <a:schemeClr val="lt2"/>
                          </a:solidFill>
                        </a:rPr>
                        <a:t>Findings &amp; Relevance</a:t>
                      </a:r>
                      <a:endParaRPr>
                        <a:solidFill>
                          <a:schemeClr val="lt2"/>
                        </a:solidFill>
                      </a:endParaRPr>
                    </a:p>
                  </a:txBody>
                  <a:tcPr marT="91425" marB="91425" marR="91425" marL="91425"/>
                </a:tc>
                <a:tc>
                  <a:txBody>
                    <a:bodyPr/>
                    <a:lstStyle/>
                    <a:p>
                      <a:pPr indent="0" lvl="0" marL="0" rtl="0" algn="l">
                        <a:spcBef>
                          <a:spcPts val="0"/>
                        </a:spcBef>
                        <a:spcAft>
                          <a:spcPts val="0"/>
                        </a:spcAft>
                        <a:buNone/>
                      </a:pPr>
                      <a:r>
                        <a:rPr lang="af">
                          <a:solidFill>
                            <a:schemeClr val="lt2"/>
                          </a:solidFill>
                        </a:rPr>
                        <a:t>Research Gap</a:t>
                      </a:r>
                      <a:endParaRPr>
                        <a:solidFill>
                          <a:schemeClr val="lt2"/>
                        </a:solidFill>
                      </a:endParaRPr>
                    </a:p>
                    <a:p>
                      <a:pPr indent="0" lvl="0" marL="0" rtl="0" algn="l">
                        <a:spcBef>
                          <a:spcPts val="0"/>
                        </a:spcBef>
                        <a:spcAft>
                          <a:spcPts val="0"/>
                        </a:spcAft>
                        <a:buNone/>
                      </a:pPr>
                      <a:r>
                        <a:t/>
                      </a:r>
                      <a:endParaRPr>
                        <a:solidFill>
                          <a:schemeClr val="lt2"/>
                        </a:solidFill>
                      </a:endParaRPr>
                    </a:p>
                  </a:txBody>
                  <a:tcPr marT="91425" marB="91425" marR="91425" marL="91425"/>
                </a:tc>
              </a:tr>
              <a:tr h="1021000">
                <a:tc>
                  <a:txBody>
                    <a:bodyPr/>
                    <a:lstStyle/>
                    <a:p>
                      <a:pPr indent="0" lvl="0" marL="0" rtl="0" algn="l">
                        <a:spcBef>
                          <a:spcPts val="0"/>
                        </a:spcBef>
                        <a:spcAft>
                          <a:spcPts val="0"/>
                        </a:spcAft>
                        <a:buNone/>
                      </a:pPr>
                      <a:r>
                        <a:rPr lang="af" sz="1100">
                          <a:solidFill>
                            <a:schemeClr val="lt2"/>
                          </a:solidFill>
                        </a:rPr>
                        <a:t>3</a:t>
                      </a:r>
                      <a:endParaRPr sz="1100">
                        <a:solidFill>
                          <a:schemeClr val="lt2"/>
                        </a:solidFill>
                      </a:endParaRPr>
                    </a:p>
                  </a:txBody>
                  <a:tcPr marT="91425" marB="91425" marR="91425" marL="91425"/>
                </a:tc>
                <a:tc>
                  <a:txBody>
                    <a:bodyPr/>
                    <a:lstStyle/>
                    <a:p>
                      <a:pPr indent="0" lvl="0" marL="0" rtl="0" algn="l">
                        <a:spcBef>
                          <a:spcPts val="0"/>
                        </a:spcBef>
                        <a:spcAft>
                          <a:spcPts val="0"/>
                        </a:spcAft>
                        <a:buNone/>
                      </a:pPr>
                      <a:r>
                        <a:rPr lang="af" sz="1100">
                          <a:solidFill>
                            <a:schemeClr val="lt2"/>
                          </a:solidFill>
                        </a:rPr>
                        <a:t>F</a:t>
                      </a:r>
                      <a:r>
                        <a:rPr lang="af" sz="1100">
                          <a:solidFill>
                            <a:schemeClr val="lt2"/>
                          </a:solidFill>
                        </a:rPr>
                        <a:t>acial emotion recognition with minimal epochs and the </a:t>
                      </a:r>
                      <a:r>
                        <a:rPr lang="af" sz="1100">
                          <a:solidFill>
                            <a:schemeClr val="lt2"/>
                          </a:solidFill>
                        </a:rPr>
                        <a:t>significance</a:t>
                      </a:r>
                      <a:r>
                        <a:rPr lang="af" sz="1100">
                          <a:solidFill>
                            <a:schemeClr val="lt2"/>
                          </a:solidFill>
                        </a:rPr>
                        <a:t> of data diversity</a:t>
                      </a:r>
                      <a:endParaRPr sz="1100">
                        <a:solidFill>
                          <a:schemeClr val="lt2"/>
                        </a:solidFill>
                      </a:endParaRPr>
                    </a:p>
                  </a:txBody>
                  <a:tcPr marT="91425" marB="91425" marR="91425" marL="91425"/>
                </a:tc>
                <a:tc>
                  <a:txBody>
                    <a:bodyPr/>
                    <a:lstStyle/>
                    <a:p>
                      <a:pPr indent="0" lvl="0" marL="0" rtl="0" algn="l">
                        <a:spcBef>
                          <a:spcPts val="0"/>
                        </a:spcBef>
                        <a:spcAft>
                          <a:spcPts val="0"/>
                        </a:spcAft>
                        <a:buNone/>
                      </a:pPr>
                      <a:r>
                        <a:rPr lang="af" sz="800">
                          <a:solidFill>
                            <a:schemeClr val="lt2"/>
                          </a:solidFill>
                        </a:rPr>
                        <a:t>Tanoy Debnath, Md. Mahfuz Reza, Anichur Rahman, Amin Beheshti, Shahab S. Band &amp; Hamid Alinejad‑Rokny</a:t>
                      </a:r>
                      <a:endParaRPr sz="800">
                        <a:solidFill>
                          <a:schemeClr val="lt2"/>
                        </a:solidFill>
                      </a:endParaRPr>
                    </a:p>
                  </a:txBody>
                  <a:tcPr marT="91425" marB="91425" marR="91425" marL="91425"/>
                </a:tc>
                <a:tc>
                  <a:txBody>
                    <a:bodyPr/>
                    <a:lstStyle/>
                    <a:p>
                      <a:pPr indent="0" lvl="0" marL="0" rtl="0" algn="l">
                        <a:spcBef>
                          <a:spcPts val="0"/>
                        </a:spcBef>
                        <a:spcAft>
                          <a:spcPts val="0"/>
                        </a:spcAft>
                        <a:buNone/>
                      </a:pPr>
                      <a:r>
                        <a:rPr lang="af" sz="900">
                          <a:solidFill>
                            <a:schemeClr val="lt2"/>
                          </a:solidFill>
                        </a:rPr>
                        <a:t>https://www.nature.com/articles/s41598-022-11173-0</a:t>
                      </a:r>
                      <a:endParaRPr sz="900">
                        <a:solidFill>
                          <a:schemeClr val="lt2"/>
                        </a:solidFill>
                      </a:endParaRPr>
                    </a:p>
                  </a:txBody>
                  <a:tcPr marT="91425" marB="91425" marR="91425" marL="91425"/>
                </a:tc>
                <a:tc>
                  <a:txBody>
                    <a:bodyPr/>
                    <a:lstStyle/>
                    <a:p>
                      <a:pPr indent="0" lvl="0" marL="0" rtl="0" algn="l">
                        <a:spcBef>
                          <a:spcPts val="0"/>
                        </a:spcBef>
                        <a:spcAft>
                          <a:spcPts val="0"/>
                        </a:spcAft>
                        <a:buNone/>
                      </a:pPr>
                      <a:r>
                        <a:rPr lang="af" sz="800">
                          <a:solidFill>
                            <a:schemeClr val="lt2"/>
                          </a:solidFill>
                        </a:rPr>
                        <a:t>Using 4- Layer ConvNet CNN Accuracy </a:t>
                      </a:r>
                      <a:r>
                        <a:rPr lang="af" sz="800">
                          <a:solidFill>
                            <a:schemeClr val="lt2"/>
                          </a:solidFill>
                        </a:rPr>
                        <a:t>highly</a:t>
                      </a:r>
                      <a:r>
                        <a:rPr lang="af" sz="800">
                          <a:solidFill>
                            <a:schemeClr val="lt2"/>
                          </a:solidFill>
                        </a:rPr>
                        <a:t> increased</a:t>
                      </a:r>
                      <a:endParaRPr sz="800">
                        <a:solidFill>
                          <a:schemeClr val="lt2"/>
                        </a:solidFill>
                      </a:endParaRPr>
                    </a:p>
                  </a:txBody>
                  <a:tcPr marT="91425" marB="91425" marR="91425" marL="91425"/>
                </a:tc>
                <a:tc>
                  <a:txBody>
                    <a:bodyPr/>
                    <a:lstStyle/>
                    <a:p>
                      <a:pPr indent="0" lvl="0" marL="0" rtl="0" algn="l">
                        <a:spcBef>
                          <a:spcPts val="0"/>
                        </a:spcBef>
                        <a:spcAft>
                          <a:spcPts val="0"/>
                        </a:spcAft>
                        <a:buNone/>
                      </a:pPr>
                      <a:r>
                        <a:rPr lang="af" sz="800">
                          <a:solidFill>
                            <a:schemeClr val="lt2"/>
                          </a:solidFill>
                        </a:rPr>
                        <a:t>Large and proper dataset. Illumination problems</a:t>
                      </a:r>
                      <a:endParaRPr sz="800">
                        <a:solidFill>
                          <a:schemeClr val="lt2"/>
                        </a:solidFill>
                      </a:endParaRPr>
                    </a:p>
                  </a:txBody>
                  <a:tcPr marT="91425" marB="91425" marR="91425" marL="91425"/>
                </a:tc>
              </a:tr>
              <a:tr h="564375">
                <a:tc>
                  <a:txBody>
                    <a:bodyPr/>
                    <a:lstStyle/>
                    <a:p>
                      <a:pPr indent="0" lvl="0" marL="0" rtl="0" algn="l">
                        <a:spcBef>
                          <a:spcPts val="0"/>
                        </a:spcBef>
                        <a:spcAft>
                          <a:spcPts val="0"/>
                        </a:spcAft>
                        <a:buNone/>
                      </a:pPr>
                      <a:r>
                        <a:rPr lang="af" sz="1100">
                          <a:solidFill>
                            <a:schemeClr val="lt2"/>
                          </a:solidFill>
                        </a:rPr>
                        <a:t>4</a:t>
                      </a:r>
                      <a:endParaRPr sz="1100">
                        <a:solidFill>
                          <a:schemeClr val="lt2"/>
                        </a:solidFill>
                      </a:endParaRPr>
                    </a:p>
                  </a:txBody>
                  <a:tcPr marT="91425" marB="91425" marR="91425" marL="91425"/>
                </a:tc>
                <a:tc>
                  <a:txBody>
                    <a:bodyPr/>
                    <a:lstStyle/>
                    <a:p>
                      <a:pPr indent="0" lvl="0" marL="0" rtl="0" algn="l">
                        <a:spcBef>
                          <a:spcPts val="0"/>
                        </a:spcBef>
                        <a:spcAft>
                          <a:spcPts val="0"/>
                        </a:spcAft>
                        <a:buNone/>
                      </a:pPr>
                      <a:r>
                        <a:rPr lang="af" sz="1100">
                          <a:solidFill>
                            <a:schemeClr val="lt2"/>
                          </a:solidFill>
                        </a:rPr>
                        <a:t>Deep Facial Expression Recognition: Challenges, Applications, and Future Guidelines</a:t>
                      </a:r>
                      <a:endParaRPr sz="1100">
                        <a:solidFill>
                          <a:schemeClr val="lt2"/>
                        </a:solidFill>
                      </a:endParaRPr>
                    </a:p>
                  </a:txBody>
                  <a:tcPr marT="91425" marB="91425" marR="91425" marL="91425"/>
                </a:tc>
                <a:tc>
                  <a:txBody>
                    <a:bodyPr/>
                    <a:lstStyle/>
                    <a:p>
                      <a:pPr indent="0" lvl="0" marL="0" rtl="0" algn="l">
                        <a:spcBef>
                          <a:spcPts val="0"/>
                        </a:spcBef>
                        <a:spcAft>
                          <a:spcPts val="0"/>
                        </a:spcAft>
                        <a:buNone/>
                      </a:pPr>
                      <a:r>
                        <a:rPr lang="af" sz="800">
                          <a:solidFill>
                            <a:schemeClr val="lt2"/>
                          </a:solidFill>
                        </a:rPr>
                        <a:t>Muhammad Sajjad, Fath U Min Ullah,, Mohib Ullah, Georgia Christodoulou , Faouzi Alaya Cheikh,, Mohammad Hijji , Khan Muhammad, Joel J.P.C. Rodriguesf</a:t>
                      </a:r>
                      <a:endParaRPr sz="800">
                        <a:solidFill>
                          <a:schemeClr val="lt2"/>
                        </a:solidFill>
                      </a:endParaRPr>
                    </a:p>
                  </a:txBody>
                  <a:tcPr marT="91425" marB="91425" marR="91425" marL="91425"/>
                </a:tc>
                <a:tc>
                  <a:txBody>
                    <a:bodyPr/>
                    <a:lstStyle/>
                    <a:p>
                      <a:pPr indent="0" lvl="0" marL="0" rtl="0" algn="l">
                        <a:spcBef>
                          <a:spcPts val="0"/>
                        </a:spcBef>
                        <a:spcAft>
                          <a:spcPts val="0"/>
                        </a:spcAft>
                        <a:buNone/>
                      </a:pPr>
                      <a:r>
                        <a:rPr lang="af" sz="900">
                          <a:solidFill>
                            <a:schemeClr val="lt2"/>
                          </a:solidFill>
                        </a:rPr>
                        <a:t>Alexandria</a:t>
                      </a:r>
                      <a:r>
                        <a:rPr lang="af" sz="900">
                          <a:solidFill>
                            <a:schemeClr val="lt2"/>
                          </a:solidFill>
                        </a:rPr>
                        <a:t> Engineering Journal</a:t>
                      </a:r>
                      <a:endParaRPr sz="900">
                        <a:solidFill>
                          <a:schemeClr val="lt2"/>
                        </a:solidFill>
                      </a:endParaRPr>
                    </a:p>
                  </a:txBody>
                  <a:tcPr marT="91425" marB="91425" marR="91425" marL="91425"/>
                </a:tc>
                <a:tc>
                  <a:txBody>
                    <a:bodyPr/>
                    <a:lstStyle/>
                    <a:p>
                      <a:pPr indent="0" lvl="0" marL="0" rtl="0" algn="l">
                        <a:spcBef>
                          <a:spcPts val="0"/>
                        </a:spcBef>
                        <a:spcAft>
                          <a:spcPts val="0"/>
                        </a:spcAft>
                        <a:buNone/>
                      </a:pPr>
                      <a:r>
                        <a:rPr lang="af" sz="800">
                          <a:solidFill>
                            <a:schemeClr val="lt2"/>
                          </a:solidFill>
                        </a:rPr>
                        <a:t>Deep survey on </a:t>
                      </a:r>
                      <a:r>
                        <a:rPr lang="af" sz="800">
                          <a:solidFill>
                            <a:schemeClr val="lt2"/>
                          </a:solidFill>
                        </a:rPr>
                        <a:t>latest</a:t>
                      </a:r>
                      <a:r>
                        <a:rPr lang="af" sz="800">
                          <a:solidFill>
                            <a:schemeClr val="lt2"/>
                          </a:solidFill>
                        </a:rPr>
                        <a:t> issues and all </a:t>
                      </a:r>
                      <a:r>
                        <a:rPr lang="af" sz="800">
                          <a:solidFill>
                            <a:schemeClr val="lt2"/>
                          </a:solidFill>
                        </a:rPr>
                        <a:t>available</a:t>
                      </a:r>
                      <a:r>
                        <a:rPr lang="af" sz="800">
                          <a:solidFill>
                            <a:schemeClr val="lt2"/>
                          </a:solidFill>
                        </a:rPr>
                        <a:t> </a:t>
                      </a:r>
                      <a:r>
                        <a:rPr lang="af" sz="800">
                          <a:solidFill>
                            <a:schemeClr val="lt2"/>
                          </a:solidFill>
                        </a:rPr>
                        <a:t>datasets</a:t>
                      </a:r>
                      <a:r>
                        <a:rPr lang="af" sz="800">
                          <a:solidFill>
                            <a:schemeClr val="lt2"/>
                          </a:solidFill>
                        </a:rPr>
                        <a:t> and models</a:t>
                      </a:r>
                      <a:endParaRPr sz="800">
                        <a:solidFill>
                          <a:schemeClr val="lt2"/>
                        </a:solidFill>
                      </a:endParaRPr>
                    </a:p>
                  </a:txBody>
                  <a:tcPr marT="91425" marB="91425" marR="91425" marL="91425"/>
                </a:tc>
                <a:tc>
                  <a:txBody>
                    <a:bodyPr/>
                    <a:lstStyle/>
                    <a:p>
                      <a:pPr indent="0" lvl="0" marL="0" rtl="0" algn="l">
                        <a:spcBef>
                          <a:spcPts val="0"/>
                        </a:spcBef>
                        <a:spcAft>
                          <a:spcPts val="0"/>
                        </a:spcAft>
                        <a:buNone/>
                      </a:pPr>
                      <a:r>
                        <a:rPr lang="af" sz="800">
                          <a:solidFill>
                            <a:schemeClr val="lt2"/>
                          </a:solidFill>
                        </a:rPr>
                        <a:t>Now the shift of deep learning to CNN and GAN</a:t>
                      </a:r>
                      <a:endParaRPr sz="800">
                        <a:solidFill>
                          <a:schemeClr val="lt2"/>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4"/>
          <p:cNvSpPr txBox="1"/>
          <p:nvPr>
            <p:ph type="title"/>
          </p:nvPr>
        </p:nvSpPr>
        <p:spPr>
          <a:xfrm>
            <a:off x="1297500" y="3532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af"/>
              <a:t>Convolution Neural Network</a:t>
            </a:r>
            <a:endParaRPr/>
          </a:p>
        </p:txBody>
      </p:sp>
      <p:sp>
        <p:nvSpPr>
          <p:cNvPr id="532" name="Google Shape;532;p34"/>
          <p:cNvSpPr txBox="1"/>
          <p:nvPr>
            <p:ph idx="1" type="body"/>
          </p:nvPr>
        </p:nvSpPr>
        <p:spPr>
          <a:xfrm>
            <a:off x="1378550" y="1116150"/>
            <a:ext cx="4125300" cy="2600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af" sz="1500"/>
              <a:t>Allows us to extract visual effects in chunks </a:t>
            </a:r>
            <a:endParaRPr sz="1500"/>
          </a:p>
          <a:p>
            <a:pPr indent="-323850" lvl="0" marL="457200" rtl="0" algn="l">
              <a:spcBef>
                <a:spcPts val="0"/>
              </a:spcBef>
              <a:spcAft>
                <a:spcPts val="0"/>
              </a:spcAft>
              <a:buSzPts val="1500"/>
              <a:buChar char="●"/>
            </a:pPr>
            <a:r>
              <a:rPr lang="af" sz="1500"/>
              <a:t>Pooling - Reduce The Number of neurons   Necessary in subsequent Layers </a:t>
            </a:r>
            <a:endParaRPr sz="1500"/>
          </a:p>
          <a:p>
            <a:pPr indent="-323850" lvl="0" marL="457200" rtl="0" algn="l">
              <a:spcBef>
                <a:spcPts val="0"/>
              </a:spcBef>
              <a:spcAft>
                <a:spcPts val="0"/>
              </a:spcAft>
              <a:buSzPts val="1500"/>
              <a:buChar char="●"/>
            </a:pPr>
            <a:r>
              <a:rPr lang="af" sz="1500"/>
              <a:t>Two types of polling max-polling and min-polling </a:t>
            </a:r>
            <a:endParaRPr sz="1500"/>
          </a:p>
        </p:txBody>
      </p:sp>
      <p:pic>
        <p:nvPicPr>
          <p:cNvPr id="533" name="Google Shape;533;p34"/>
          <p:cNvPicPr preferRelativeResize="0"/>
          <p:nvPr/>
        </p:nvPicPr>
        <p:blipFill>
          <a:blip r:embed="rId3">
            <a:alphaModFix/>
          </a:blip>
          <a:stretch>
            <a:fillRect/>
          </a:stretch>
        </p:blipFill>
        <p:spPr>
          <a:xfrm>
            <a:off x="5635265" y="1267361"/>
            <a:ext cx="3120900" cy="1285100"/>
          </a:xfrm>
          <a:prstGeom prst="rect">
            <a:avLst/>
          </a:prstGeom>
          <a:noFill/>
          <a:ln>
            <a:noFill/>
          </a:ln>
        </p:spPr>
      </p:pic>
      <p:pic>
        <p:nvPicPr>
          <p:cNvPr id="534" name="Google Shape;534;p34"/>
          <p:cNvPicPr preferRelativeResize="0"/>
          <p:nvPr/>
        </p:nvPicPr>
        <p:blipFill>
          <a:blip r:embed="rId4">
            <a:alphaModFix/>
          </a:blip>
          <a:stretch>
            <a:fillRect/>
          </a:stretch>
        </p:blipFill>
        <p:spPr>
          <a:xfrm>
            <a:off x="5409852" y="3278400"/>
            <a:ext cx="3571725" cy="1147150"/>
          </a:xfrm>
          <a:prstGeom prst="rect">
            <a:avLst/>
          </a:prstGeom>
          <a:noFill/>
          <a:ln>
            <a:noFill/>
          </a:ln>
        </p:spPr>
      </p:pic>
      <p:pic>
        <p:nvPicPr>
          <p:cNvPr id="535" name="Google Shape;535;p34"/>
          <p:cNvPicPr preferRelativeResize="0"/>
          <p:nvPr/>
        </p:nvPicPr>
        <p:blipFill>
          <a:blip r:embed="rId5">
            <a:alphaModFix/>
          </a:blip>
          <a:stretch>
            <a:fillRect/>
          </a:stretch>
        </p:blipFill>
        <p:spPr>
          <a:xfrm>
            <a:off x="1197874" y="3052470"/>
            <a:ext cx="3856300" cy="180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35"/>
          <p:cNvPicPr preferRelativeResize="0"/>
          <p:nvPr/>
        </p:nvPicPr>
        <p:blipFill>
          <a:blip r:embed="rId3">
            <a:alphaModFix/>
          </a:blip>
          <a:stretch>
            <a:fillRect/>
          </a:stretch>
        </p:blipFill>
        <p:spPr>
          <a:xfrm>
            <a:off x="3318400" y="143925"/>
            <a:ext cx="5373824" cy="2251325"/>
          </a:xfrm>
          <a:prstGeom prst="rect">
            <a:avLst/>
          </a:prstGeom>
          <a:noFill/>
          <a:ln>
            <a:noFill/>
          </a:ln>
        </p:spPr>
      </p:pic>
      <p:pic>
        <p:nvPicPr>
          <p:cNvPr id="541" name="Google Shape;541;p35"/>
          <p:cNvPicPr preferRelativeResize="0"/>
          <p:nvPr/>
        </p:nvPicPr>
        <p:blipFill>
          <a:blip r:embed="rId4">
            <a:alphaModFix/>
          </a:blip>
          <a:stretch>
            <a:fillRect/>
          </a:stretch>
        </p:blipFill>
        <p:spPr>
          <a:xfrm>
            <a:off x="353325" y="2395251"/>
            <a:ext cx="3678826" cy="266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6"/>
          <p:cNvSpPr txBox="1"/>
          <p:nvPr>
            <p:ph type="title"/>
          </p:nvPr>
        </p:nvSpPr>
        <p:spPr>
          <a:xfrm>
            <a:off x="1518450" y="1351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af"/>
              <a:t>Datasets</a:t>
            </a:r>
            <a:endParaRPr/>
          </a:p>
        </p:txBody>
      </p:sp>
      <p:sp>
        <p:nvSpPr>
          <p:cNvPr id="547" name="Google Shape;547;p36"/>
          <p:cNvSpPr txBox="1"/>
          <p:nvPr/>
        </p:nvSpPr>
        <p:spPr>
          <a:xfrm>
            <a:off x="5178887" y="4124140"/>
            <a:ext cx="1061400" cy="43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t/>
            </a:r>
            <a:endParaRPr sz="800">
              <a:solidFill>
                <a:schemeClr val="lt1"/>
              </a:solidFill>
              <a:latin typeface="Lato"/>
              <a:ea typeface="Lato"/>
              <a:cs typeface="Lato"/>
              <a:sym typeface="Lato"/>
            </a:endParaRPr>
          </a:p>
        </p:txBody>
      </p:sp>
      <p:sp>
        <p:nvSpPr>
          <p:cNvPr id="548" name="Google Shape;548;p36"/>
          <p:cNvSpPr txBox="1"/>
          <p:nvPr/>
        </p:nvSpPr>
        <p:spPr>
          <a:xfrm>
            <a:off x="669785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sz="800">
              <a:solidFill>
                <a:schemeClr val="lt1"/>
              </a:solidFill>
              <a:latin typeface="Lato"/>
              <a:ea typeface="Lato"/>
              <a:cs typeface="Lato"/>
              <a:sym typeface="Lato"/>
            </a:endParaRPr>
          </a:p>
        </p:txBody>
      </p:sp>
      <p:sp>
        <p:nvSpPr>
          <p:cNvPr id="549" name="Google Shape;549;p36"/>
          <p:cNvSpPr txBox="1"/>
          <p:nvPr/>
        </p:nvSpPr>
        <p:spPr>
          <a:xfrm>
            <a:off x="3584142" y="37786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graphicFrame>
        <p:nvGraphicFramePr>
          <p:cNvPr id="550" name="Google Shape;550;p36"/>
          <p:cNvGraphicFramePr/>
          <p:nvPr/>
        </p:nvGraphicFramePr>
        <p:xfrm>
          <a:off x="1460650" y="733685"/>
          <a:ext cx="3000000" cy="3000000"/>
        </p:xfrm>
        <a:graphic>
          <a:graphicData uri="http://schemas.openxmlformats.org/drawingml/2006/table">
            <a:tbl>
              <a:tblPr>
                <a:noFill/>
                <a:tableStyleId>{2C0FA348-3811-4979-8175-52E8DD5103E6}</a:tableStyleId>
              </a:tblPr>
              <a:tblGrid>
                <a:gridCol w="1289375"/>
                <a:gridCol w="2658925"/>
                <a:gridCol w="1522950"/>
                <a:gridCol w="1522950"/>
              </a:tblGrid>
              <a:tr h="459000">
                <a:tc>
                  <a:txBody>
                    <a:bodyPr/>
                    <a:lstStyle/>
                    <a:p>
                      <a:pPr indent="0" lvl="0" marL="0" rtl="0" algn="ctr">
                        <a:spcBef>
                          <a:spcPts val="0"/>
                        </a:spcBef>
                        <a:spcAft>
                          <a:spcPts val="0"/>
                        </a:spcAft>
                        <a:buNone/>
                      </a:pPr>
                      <a:r>
                        <a:rPr b="1" lang="af">
                          <a:solidFill>
                            <a:schemeClr val="lt1"/>
                          </a:solidFill>
                        </a:rPr>
                        <a:t>Database</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af">
                          <a:solidFill>
                            <a:schemeClr val="lt1"/>
                          </a:solidFill>
                        </a:rPr>
                        <a:t>Facial Expressions</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af">
                          <a:solidFill>
                            <a:schemeClr val="lt1"/>
                          </a:solidFill>
                        </a:rPr>
                        <a:t>Sample Details</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b="1" lang="af">
                          <a:solidFill>
                            <a:schemeClr val="lt1"/>
                          </a:solidFill>
                        </a:rPr>
                        <a:t>Type</a:t>
                      </a:r>
                      <a:endParaRPr b="1">
                        <a:solidFill>
                          <a:schemeClr val="lt1"/>
                        </a:solidFill>
                      </a:endParaRPr>
                    </a:p>
                  </a:txBody>
                  <a:tcPr marT="91425" marB="91425" marR="91425" marL="91425"/>
                </a:tc>
              </a:tr>
              <a:tr h="798175">
                <a:tc>
                  <a:txBody>
                    <a:bodyPr/>
                    <a:lstStyle/>
                    <a:p>
                      <a:pPr indent="0" lvl="0" marL="0" rtl="0" algn="ctr">
                        <a:spcBef>
                          <a:spcPts val="0"/>
                        </a:spcBef>
                        <a:spcAft>
                          <a:spcPts val="0"/>
                        </a:spcAft>
                        <a:buNone/>
                      </a:pPr>
                      <a:r>
                        <a:rPr lang="af">
                          <a:solidFill>
                            <a:schemeClr val="lt1"/>
                          </a:solidFill>
                        </a:rPr>
                        <a:t> FER-2013 </a:t>
                      </a:r>
                      <a:endParaRPr>
                        <a:solidFill>
                          <a:schemeClr val="lt1"/>
                        </a:solidFill>
                      </a:endParaRPr>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lang="af">
                          <a:solidFill>
                            <a:schemeClr val="lt1"/>
                          </a:solidFill>
                        </a:rPr>
                        <a:t>Neutral, Sadness, Surprise, Happiness, Fear, Anger, Contempt, and Disgust</a:t>
                      </a:r>
                      <a:endParaRPr>
                        <a:solidFill>
                          <a:schemeClr val="lt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af">
                          <a:solidFill>
                            <a:schemeClr val="lt1"/>
                          </a:solidFill>
                        </a:rPr>
                        <a:t>35887 Static Images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af">
                          <a:solidFill>
                            <a:schemeClr val="lt1"/>
                          </a:solidFill>
                        </a:rPr>
                        <a:t>Spontaneous</a:t>
                      </a:r>
                      <a:endParaRPr>
                        <a:solidFill>
                          <a:schemeClr val="lt1"/>
                        </a:solidFill>
                      </a:endParaRPr>
                    </a:p>
                  </a:txBody>
                  <a:tcPr marT="91425" marB="91425" marR="91425" marL="91425"/>
                </a:tc>
              </a:tr>
              <a:tr h="788825">
                <a:tc>
                  <a:txBody>
                    <a:bodyPr/>
                    <a:lstStyle/>
                    <a:p>
                      <a:pPr indent="0" lvl="0" marL="0" rtl="0" algn="l">
                        <a:spcBef>
                          <a:spcPts val="0"/>
                        </a:spcBef>
                        <a:spcAft>
                          <a:spcPts val="0"/>
                        </a:spcAft>
                        <a:buNone/>
                      </a:pPr>
                      <a:r>
                        <a:rPr lang="af">
                          <a:solidFill>
                            <a:schemeClr val="lt1"/>
                          </a:solidFill>
                        </a:rPr>
                        <a:t>     RAF-DB</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af">
                          <a:solidFill>
                            <a:schemeClr val="lt1"/>
                          </a:solidFill>
                        </a:rPr>
                        <a:t>Angry, Disgust, Fear, Joy, Neutral, Sad, and Surprise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af">
                          <a:solidFill>
                            <a:schemeClr val="lt1"/>
                          </a:solidFill>
                        </a:rPr>
                        <a:t>29672 facial image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af">
                          <a:solidFill>
                            <a:schemeClr val="lt1"/>
                          </a:solidFill>
                        </a:rPr>
                        <a:t>Posed</a:t>
                      </a:r>
                      <a:endParaRPr>
                        <a:solidFill>
                          <a:schemeClr val="lt1"/>
                        </a:solidFill>
                      </a:endParaRPr>
                    </a:p>
                  </a:txBody>
                  <a:tcPr marT="91425" marB="91425" marR="91425" marL="91425"/>
                </a:tc>
              </a:tr>
              <a:tr h="798175">
                <a:tc>
                  <a:txBody>
                    <a:bodyPr/>
                    <a:lstStyle/>
                    <a:p>
                      <a:pPr indent="0" lvl="0" marL="0" rtl="0" algn="ctr">
                        <a:spcBef>
                          <a:spcPts val="0"/>
                        </a:spcBef>
                        <a:spcAft>
                          <a:spcPts val="0"/>
                        </a:spcAft>
                        <a:buNone/>
                      </a:pPr>
                      <a:r>
                        <a:rPr lang="af">
                          <a:solidFill>
                            <a:schemeClr val="lt1"/>
                          </a:solidFill>
                        </a:rPr>
                        <a:t>EXP-W</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af">
                          <a:solidFill>
                            <a:schemeClr val="lt1"/>
                          </a:solidFill>
                        </a:rPr>
                        <a:t>Neutral, Sadness, Surprise, Happiness,Fear, Anger, And Disgust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af">
                          <a:solidFill>
                            <a:schemeClr val="lt1"/>
                          </a:solidFill>
                        </a:rPr>
                        <a:t>91,793 Static Images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af">
                          <a:solidFill>
                            <a:schemeClr val="lt1"/>
                          </a:solidFill>
                        </a:rPr>
                        <a:t>Posed</a:t>
                      </a:r>
                      <a:endParaRPr>
                        <a:solidFill>
                          <a:schemeClr val="lt1"/>
                        </a:solidFill>
                      </a:endParaRPr>
                    </a:p>
                  </a:txBody>
                  <a:tcPr marT="91425" marB="91425" marR="91425" marL="91425"/>
                </a:tc>
              </a:tr>
            </a:tbl>
          </a:graphicData>
        </a:graphic>
      </p:graphicFrame>
      <p:sp>
        <p:nvSpPr>
          <p:cNvPr id="551" name="Google Shape;551;p36"/>
          <p:cNvSpPr txBox="1"/>
          <p:nvPr/>
        </p:nvSpPr>
        <p:spPr>
          <a:xfrm>
            <a:off x="-973100" y="2148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52" name="Google Shape;552;p36"/>
          <p:cNvPicPr preferRelativeResize="0"/>
          <p:nvPr/>
        </p:nvPicPr>
        <p:blipFill>
          <a:blip r:embed="rId3">
            <a:alphaModFix/>
          </a:blip>
          <a:stretch>
            <a:fillRect/>
          </a:stretch>
        </p:blipFill>
        <p:spPr>
          <a:xfrm>
            <a:off x="8308425" y="77450"/>
            <a:ext cx="713950" cy="713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7"/>
          <p:cNvSpPr/>
          <p:nvPr/>
        </p:nvSpPr>
        <p:spPr>
          <a:xfrm>
            <a:off x="167325" y="2319900"/>
            <a:ext cx="1204800" cy="5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af" sz="1100"/>
              <a:t>Testing</a:t>
            </a:r>
            <a:endParaRPr b="1" sz="1100"/>
          </a:p>
        </p:txBody>
      </p:sp>
      <p:sp>
        <p:nvSpPr>
          <p:cNvPr id="558" name="Google Shape;558;p37"/>
          <p:cNvSpPr/>
          <p:nvPr/>
        </p:nvSpPr>
        <p:spPr>
          <a:xfrm>
            <a:off x="1644775" y="2333850"/>
            <a:ext cx="1204800" cy="5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af" sz="1100"/>
              <a:t>Framing</a:t>
            </a:r>
            <a:endParaRPr b="1" sz="1100"/>
          </a:p>
        </p:txBody>
      </p:sp>
      <p:sp>
        <p:nvSpPr>
          <p:cNvPr id="559" name="Google Shape;559;p37"/>
          <p:cNvSpPr/>
          <p:nvPr/>
        </p:nvSpPr>
        <p:spPr>
          <a:xfrm>
            <a:off x="3184000" y="2333850"/>
            <a:ext cx="1204800" cy="5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af" sz="1100"/>
              <a:t>Face Detection</a:t>
            </a:r>
            <a:endParaRPr b="1" sz="1100"/>
          </a:p>
        </p:txBody>
      </p:sp>
      <p:sp>
        <p:nvSpPr>
          <p:cNvPr id="560" name="Google Shape;560;p37"/>
          <p:cNvSpPr/>
          <p:nvPr/>
        </p:nvSpPr>
        <p:spPr>
          <a:xfrm>
            <a:off x="4723225" y="2333850"/>
            <a:ext cx="1204800" cy="5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af" sz="1100"/>
              <a:t>Feature Extraction</a:t>
            </a:r>
            <a:endParaRPr b="1" sz="1100"/>
          </a:p>
        </p:txBody>
      </p:sp>
      <p:sp>
        <p:nvSpPr>
          <p:cNvPr id="561" name="Google Shape;561;p37"/>
          <p:cNvSpPr txBox="1"/>
          <p:nvPr/>
        </p:nvSpPr>
        <p:spPr>
          <a:xfrm>
            <a:off x="1162900" y="480300"/>
            <a:ext cx="302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af" sz="2000" u="sng">
                <a:solidFill>
                  <a:schemeClr val="lt1"/>
                </a:solidFill>
                <a:latin typeface="Lato"/>
                <a:ea typeface="Lato"/>
                <a:cs typeface="Lato"/>
                <a:sym typeface="Lato"/>
              </a:rPr>
              <a:t>How Our Models Works</a:t>
            </a:r>
            <a:endParaRPr b="1" sz="2000" u="sng">
              <a:solidFill>
                <a:schemeClr val="lt1"/>
              </a:solidFill>
              <a:latin typeface="Lato"/>
              <a:ea typeface="Lato"/>
              <a:cs typeface="Lato"/>
              <a:sym typeface="Lato"/>
            </a:endParaRPr>
          </a:p>
        </p:txBody>
      </p:sp>
      <p:cxnSp>
        <p:nvCxnSpPr>
          <p:cNvPr id="562" name="Google Shape;562;p37"/>
          <p:cNvCxnSpPr>
            <a:stCxn id="557" idx="3"/>
          </p:cNvCxnSpPr>
          <p:nvPr/>
        </p:nvCxnSpPr>
        <p:spPr>
          <a:xfrm flipH="1" rot="10800000">
            <a:off x="1372125" y="2587350"/>
            <a:ext cx="313800" cy="900"/>
          </a:xfrm>
          <a:prstGeom prst="straightConnector1">
            <a:avLst/>
          </a:prstGeom>
          <a:noFill/>
          <a:ln cap="flat" cmpd="sng" w="9525">
            <a:solidFill>
              <a:schemeClr val="dk2"/>
            </a:solidFill>
            <a:prstDash val="solid"/>
            <a:round/>
            <a:headEnd len="med" w="med" type="none"/>
            <a:tailEnd len="med" w="med" type="triangle"/>
          </a:ln>
        </p:spPr>
      </p:cxnSp>
      <p:cxnSp>
        <p:nvCxnSpPr>
          <p:cNvPr id="563" name="Google Shape;563;p37"/>
          <p:cNvCxnSpPr>
            <a:stCxn id="558" idx="3"/>
            <a:endCxn id="559" idx="1"/>
          </p:cNvCxnSpPr>
          <p:nvPr/>
        </p:nvCxnSpPr>
        <p:spPr>
          <a:xfrm>
            <a:off x="2849575" y="2602200"/>
            <a:ext cx="334500" cy="0"/>
          </a:xfrm>
          <a:prstGeom prst="straightConnector1">
            <a:avLst/>
          </a:prstGeom>
          <a:noFill/>
          <a:ln cap="flat" cmpd="sng" w="9525">
            <a:solidFill>
              <a:schemeClr val="dk2"/>
            </a:solidFill>
            <a:prstDash val="solid"/>
            <a:round/>
            <a:headEnd len="med" w="med" type="none"/>
            <a:tailEnd len="med" w="med" type="triangle"/>
          </a:ln>
        </p:spPr>
      </p:cxnSp>
      <p:cxnSp>
        <p:nvCxnSpPr>
          <p:cNvPr id="564" name="Google Shape;564;p37"/>
          <p:cNvCxnSpPr>
            <a:stCxn id="559" idx="3"/>
            <a:endCxn id="560" idx="1"/>
          </p:cNvCxnSpPr>
          <p:nvPr/>
        </p:nvCxnSpPr>
        <p:spPr>
          <a:xfrm>
            <a:off x="4388800" y="2602200"/>
            <a:ext cx="334500" cy="0"/>
          </a:xfrm>
          <a:prstGeom prst="straightConnector1">
            <a:avLst/>
          </a:prstGeom>
          <a:noFill/>
          <a:ln cap="flat" cmpd="sng" w="9525">
            <a:solidFill>
              <a:schemeClr val="dk2"/>
            </a:solidFill>
            <a:prstDash val="solid"/>
            <a:round/>
            <a:headEnd len="med" w="med" type="none"/>
            <a:tailEnd len="med" w="med" type="triangle"/>
          </a:ln>
        </p:spPr>
      </p:cxnSp>
      <p:sp>
        <p:nvSpPr>
          <p:cNvPr id="565" name="Google Shape;565;p37"/>
          <p:cNvSpPr/>
          <p:nvPr/>
        </p:nvSpPr>
        <p:spPr>
          <a:xfrm>
            <a:off x="7243900" y="1691700"/>
            <a:ext cx="1144200" cy="31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af"/>
              <a:t>Disgust</a:t>
            </a:r>
            <a:endParaRPr/>
          </a:p>
        </p:txBody>
      </p:sp>
      <p:sp>
        <p:nvSpPr>
          <p:cNvPr id="566" name="Google Shape;566;p37"/>
          <p:cNvSpPr/>
          <p:nvPr/>
        </p:nvSpPr>
        <p:spPr>
          <a:xfrm>
            <a:off x="7243900" y="2432400"/>
            <a:ext cx="1144200" cy="28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af"/>
              <a:t>Fear</a:t>
            </a:r>
            <a:endParaRPr/>
          </a:p>
        </p:txBody>
      </p:sp>
      <p:sp>
        <p:nvSpPr>
          <p:cNvPr id="567" name="Google Shape;567;p37"/>
          <p:cNvSpPr/>
          <p:nvPr/>
        </p:nvSpPr>
        <p:spPr>
          <a:xfrm>
            <a:off x="7243900" y="3142800"/>
            <a:ext cx="1144200" cy="31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af"/>
              <a:t>Angry</a:t>
            </a:r>
            <a:endParaRPr/>
          </a:p>
        </p:txBody>
      </p:sp>
      <p:sp>
        <p:nvSpPr>
          <p:cNvPr id="568" name="Google Shape;568;p37"/>
          <p:cNvSpPr/>
          <p:nvPr/>
        </p:nvSpPr>
        <p:spPr>
          <a:xfrm>
            <a:off x="7243900" y="3883500"/>
            <a:ext cx="1144200" cy="31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af"/>
              <a:t>Sad</a:t>
            </a:r>
            <a:endParaRPr/>
          </a:p>
        </p:txBody>
      </p:sp>
      <p:sp>
        <p:nvSpPr>
          <p:cNvPr id="569" name="Google Shape;569;p37"/>
          <p:cNvSpPr/>
          <p:nvPr/>
        </p:nvSpPr>
        <p:spPr>
          <a:xfrm>
            <a:off x="7243900" y="951025"/>
            <a:ext cx="1144200" cy="31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af"/>
              <a:t>Surprise</a:t>
            </a:r>
            <a:endParaRPr/>
          </a:p>
        </p:txBody>
      </p:sp>
      <p:sp>
        <p:nvSpPr>
          <p:cNvPr id="570" name="Google Shape;570;p37"/>
          <p:cNvSpPr/>
          <p:nvPr/>
        </p:nvSpPr>
        <p:spPr>
          <a:xfrm>
            <a:off x="7243900" y="166500"/>
            <a:ext cx="1144200" cy="31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af"/>
              <a:t>Natural</a:t>
            </a:r>
            <a:endParaRPr/>
          </a:p>
        </p:txBody>
      </p:sp>
      <p:cxnSp>
        <p:nvCxnSpPr>
          <p:cNvPr id="571" name="Google Shape;571;p37"/>
          <p:cNvCxnSpPr>
            <a:stCxn id="560" idx="3"/>
            <a:endCxn id="570" idx="1"/>
          </p:cNvCxnSpPr>
          <p:nvPr/>
        </p:nvCxnSpPr>
        <p:spPr>
          <a:xfrm flipH="1" rot="10800000">
            <a:off x="5928025" y="323400"/>
            <a:ext cx="1315800" cy="2278800"/>
          </a:xfrm>
          <a:prstGeom prst="straightConnector1">
            <a:avLst/>
          </a:prstGeom>
          <a:noFill/>
          <a:ln cap="flat" cmpd="sng" w="9525">
            <a:solidFill>
              <a:schemeClr val="dk2"/>
            </a:solidFill>
            <a:prstDash val="solid"/>
            <a:round/>
            <a:headEnd len="med" w="med" type="none"/>
            <a:tailEnd len="med" w="med" type="triangle"/>
          </a:ln>
        </p:spPr>
      </p:cxnSp>
      <p:cxnSp>
        <p:nvCxnSpPr>
          <p:cNvPr id="572" name="Google Shape;572;p37"/>
          <p:cNvCxnSpPr>
            <a:stCxn id="560" idx="3"/>
            <a:endCxn id="569" idx="1"/>
          </p:cNvCxnSpPr>
          <p:nvPr/>
        </p:nvCxnSpPr>
        <p:spPr>
          <a:xfrm flipH="1" rot="10800000">
            <a:off x="5928025" y="1107900"/>
            <a:ext cx="1315800" cy="14943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37"/>
          <p:cNvCxnSpPr>
            <a:stCxn id="560" idx="3"/>
            <a:endCxn id="565" idx="1"/>
          </p:cNvCxnSpPr>
          <p:nvPr/>
        </p:nvCxnSpPr>
        <p:spPr>
          <a:xfrm flipH="1" rot="10800000">
            <a:off x="5928025" y="1848600"/>
            <a:ext cx="1315800" cy="753600"/>
          </a:xfrm>
          <a:prstGeom prst="straightConnector1">
            <a:avLst/>
          </a:prstGeom>
          <a:noFill/>
          <a:ln cap="flat" cmpd="sng" w="9525">
            <a:solidFill>
              <a:schemeClr val="dk2"/>
            </a:solidFill>
            <a:prstDash val="solid"/>
            <a:round/>
            <a:headEnd len="med" w="med" type="none"/>
            <a:tailEnd len="med" w="med" type="triangle"/>
          </a:ln>
        </p:spPr>
      </p:cxnSp>
      <p:cxnSp>
        <p:nvCxnSpPr>
          <p:cNvPr id="574" name="Google Shape;574;p37"/>
          <p:cNvCxnSpPr>
            <a:stCxn id="560" idx="3"/>
            <a:endCxn id="566" idx="1"/>
          </p:cNvCxnSpPr>
          <p:nvPr/>
        </p:nvCxnSpPr>
        <p:spPr>
          <a:xfrm flipH="1" rot="10800000">
            <a:off x="5928025" y="2574300"/>
            <a:ext cx="1315800" cy="27900"/>
          </a:xfrm>
          <a:prstGeom prst="straightConnector1">
            <a:avLst/>
          </a:prstGeom>
          <a:noFill/>
          <a:ln cap="flat" cmpd="sng" w="9525">
            <a:solidFill>
              <a:schemeClr val="dk2"/>
            </a:solidFill>
            <a:prstDash val="solid"/>
            <a:round/>
            <a:headEnd len="med" w="med" type="none"/>
            <a:tailEnd len="med" w="med" type="triangle"/>
          </a:ln>
        </p:spPr>
      </p:cxnSp>
      <p:cxnSp>
        <p:nvCxnSpPr>
          <p:cNvPr id="575" name="Google Shape;575;p37"/>
          <p:cNvCxnSpPr>
            <a:stCxn id="560" idx="3"/>
            <a:endCxn id="567" idx="1"/>
          </p:cNvCxnSpPr>
          <p:nvPr/>
        </p:nvCxnSpPr>
        <p:spPr>
          <a:xfrm>
            <a:off x="5928025" y="2602200"/>
            <a:ext cx="1315800" cy="697500"/>
          </a:xfrm>
          <a:prstGeom prst="straightConnector1">
            <a:avLst/>
          </a:prstGeom>
          <a:noFill/>
          <a:ln cap="flat" cmpd="sng" w="9525">
            <a:solidFill>
              <a:schemeClr val="dk2"/>
            </a:solidFill>
            <a:prstDash val="solid"/>
            <a:round/>
            <a:headEnd len="med" w="med" type="none"/>
            <a:tailEnd len="med" w="med" type="triangle"/>
          </a:ln>
        </p:spPr>
      </p:cxnSp>
      <p:cxnSp>
        <p:nvCxnSpPr>
          <p:cNvPr id="576" name="Google Shape;576;p37"/>
          <p:cNvCxnSpPr>
            <a:stCxn id="560" idx="3"/>
            <a:endCxn id="568" idx="1"/>
          </p:cNvCxnSpPr>
          <p:nvPr/>
        </p:nvCxnSpPr>
        <p:spPr>
          <a:xfrm>
            <a:off x="5928025" y="2602200"/>
            <a:ext cx="1315800" cy="1438200"/>
          </a:xfrm>
          <a:prstGeom prst="straightConnector1">
            <a:avLst/>
          </a:prstGeom>
          <a:noFill/>
          <a:ln cap="flat" cmpd="sng" w="9525">
            <a:solidFill>
              <a:schemeClr val="dk2"/>
            </a:solidFill>
            <a:prstDash val="solid"/>
            <a:round/>
            <a:headEnd len="med" w="med" type="none"/>
            <a:tailEnd len="med" w="med" type="triangle"/>
          </a:ln>
        </p:spPr>
      </p:cxnSp>
      <p:sp>
        <p:nvSpPr>
          <p:cNvPr id="577" name="Google Shape;577;p37"/>
          <p:cNvSpPr/>
          <p:nvPr/>
        </p:nvSpPr>
        <p:spPr>
          <a:xfrm>
            <a:off x="7243900" y="4668000"/>
            <a:ext cx="1144200" cy="31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af"/>
              <a:t>Happy</a:t>
            </a:r>
            <a:endParaRPr/>
          </a:p>
        </p:txBody>
      </p:sp>
      <p:cxnSp>
        <p:nvCxnSpPr>
          <p:cNvPr id="578" name="Google Shape;578;p37"/>
          <p:cNvCxnSpPr>
            <a:stCxn id="560" idx="3"/>
            <a:endCxn id="577" idx="1"/>
          </p:cNvCxnSpPr>
          <p:nvPr/>
        </p:nvCxnSpPr>
        <p:spPr>
          <a:xfrm>
            <a:off x="5928025" y="2602200"/>
            <a:ext cx="1315800" cy="222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